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8" r:id="rId3"/>
    <p:sldId id="280" r:id="rId4"/>
    <p:sldId id="281" r:id="rId5"/>
    <p:sldId id="282" r:id="rId6"/>
    <p:sldId id="284" r:id="rId7"/>
    <p:sldId id="286" r:id="rId8"/>
    <p:sldId id="288" r:id="rId9"/>
    <p:sldId id="290" r:id="rId10"/>
    <p:sldId id="292" r:id="rId11"/>
    <p:sldId id="293" r:id="rId12"/>
    <p:sldId id="294" r:id="rId13"/>
    <p:sldId id="258" r:id="rId14"/>
    <p:sldId id="27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4" r:id="rId24"/>
    <p:sldId id="275" r:id="rId25"/>
    <p:sldId id="276" r:id="rId26"/>
    <p:sldId id="277" r:id="rId27"/>
    <p:sldId id="278" r:id="rId28"/>
    <p:sldId id="279" r:id="rId29"/>
    <p:sldId id="299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0;&#1089;&#1089;&#1083;&#1077;&#1076;&#1086;&#1074;&#1072;&#1085;&#1080;&#1077;%20&#1084;&#1080;&#1085;%20&#1087;&#1088;&#1086;&#1089;\&#1076;&#1072;&#1085;&#1085;&#1099;&#1077;\&#1074;&#1099;&#1075;&#1088;&#1091;&#1079;&#1082;&#1072;%20&#1080;%20&#1086;&#1073;&#1088;&#1072;&#1073;&#1086;&#1090;&#1072;&#1085;&#1085;&#1099;&#1077;%20&#1090;&#1072;&#1073;&#1083;&#1080;&#1094;&#1099;%2008102019\4%20&#1082;&#1088;&#1080;&#1090;&#1077;&#1088;&#1080;&#1081;%20&#1086;&#1073;&#1088;&#1072;&#1079;&#1086;&#1074;&#1072;&#1085;&#1080;&#1077;%20&#1080;%20&#1076;&#1086;&#1093;&#1086;&#1076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0;&#1089;&#1089;&#1083;&#1077;&#1076;&#1086;&#1074;&#1072;&#1085;&#1080;&#1077;%20&#1084;&#1080;&#1085;%20&#1087;&#1088;&#1086;&#1089;\&#1076;&#1072;&#1085;&#1085;&#1099;&#1077;\&#1074;&#1099;&#1075;&#1088;&#1091;&#1079;&#1082;&#1072;%20&#1080;%20&#1086;&#1073;&#1088;&#1072;&#1073;&#1086;&#1090;&#1072;&#1085;&#1085;&#1099;&#1077;%20&#1090;&#1072;&#1073;&#1083;&#1080;&#1094;&#1099;%2008102019\4%20&#1082;&#1088;&#1080;&#1090;&#1077;&#1088;&#1080;&#1081;%20&#1086;&#1073;&#1088;&#1072;&#1079;&#1086;&#1074;&#1072;&#1085;&#1080;&#1077;%20&#1080;%20&#1076;&#1086;&#1093;&#1086;&#1076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</a:rPr>
              <a:t>Факторы, являющиеся преградами в получении услуг ДО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'прич нех'!$B$12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94-49DF-8BE2-BE8EF310196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894-49DF-8BE2-BE8EF31019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'прич нех'!$C$11:$K$11</c:f>
              <c:strCache>
                <c:ptCount val="9"/>
                <c:pt idx="0">
                  <c:v>Не устраивает качество ДО</c:v>
                </c:pt>
                <c:pt idx="1">
                  <c:v>Не знают о возможности получать услуги ДО</c:v>
                </c:pt>
                <c:pt idx="2">
                  <c:v>Не считают нужным получать услуги ДО</c:v>
                </c:pt>
                <c:pt idx="3">
                  <c:v>Ребенку не интересно получать услуги ДО</c:v>
                </c:pt>
                <c:pt idx="4">
                  <c:v>Нет времени посещать ДО</c:v>
                </c:pt>
                <c:pt idx="5">
                  <c:v>Нет финансовой возможности </c:v>
                </c:pt>
                <c:pt idx="6">
                  <c:v>нет мест, где можно получать услуги ДО</c:v>
                </c:pt>
                <c:pt idx="7">
                  <c:v>Не нашли того, что бы было интересно</c:v>
                </c:pt>
                <c:pt idx="8">
                  <c:v>Нет возможности из-за особенностей здоровья ребенка</c:v>
                </c:pt>
              </c:strCache>
            </c:strRef>
          </c:cat>
          <c:val>
            <c:numRef>
              <c:f>'прич нех'!$C$12:$K$12</c:f>
              <c:numCache>
                <c:formatCode>0.0%</c:formatCode>
                <c:ptCount val="9"/>
                <c:pt idx="0">
                  <c:v>3.5000000000000003E-2</c:v>
                </c:pt>
                <c:pt idx="1">
                  <c:v>8.8333333333333333E-2</c:v>
                </c:pt>
                <c:pt idx="2">
                  <c:v>0.04</c:v>
                </c:pt>
                <c:pt idx="3">
                  <c:v>3.4166666666666665E-2</c:v>
                </c:pt>
                <c:pt idx="4">
                  <c:v>0.22166666666666668</c:v>
                </c:pt>
                <c:pt idx="5">
                  <c:v>0.33000000000000007</c:v>
                </c:pt>
                <c:pt idx="6">
                  <c:v>0.11166666666666669</c:v>
                </c:pt>
                <c:pt idx="7">
                  <c:v>0.11166666666666668</c:v>
                </c:pt>
                <c:pt idx="8">
                  <c:v>2.4166666666666666E-2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D-42E2-9FA3-4AD3FFCFE4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1730975"/>
        <c:axId val="541725151"/>
      </c:barChart>
      <c:catAx>
        <c:axId val="541730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1725151"/>
        <c:crosses val="autoZero"/>
        <c:auto val="1"/>
        <c:lblAlgn val="ctr"/>
        <c:lblOffset val="100"/>
        <c:noMultiLvlLbl val="0"/>
      </c:catAx>
      <c:valAx>
        <c:axId val="5417251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1730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'пред ф'!$A$9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12C-4F98-BDD5-AA8993FFFE9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2C-4F98-BDD5-AA8993FFFE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'пред ф'!$B$1:$G$2</c:f>
              <c:strCache>
                <c:ptCount val="6"/>
                <c:pt idx="0">
                  <c:v>Периодические интенсивные сессии</c:v>
                </c:pt>
                <c:pt idx="1">
                  <c:v>Образование в каникулярное время (между четвертями)</c:v>
                </c:pt>
                <c:pt idx="2">
                  <c:v>Летний образовательный отдых (от 10 до 20 дней)</c:v>
                </c:pt>
                <c:pt idx="3">
                  <c:v>Комбинированный вариант </c:v>
                </c:pt>
                <c:pt idx="4">
                  <c:v>Длительная программа, которая даст ребёнку предпрофессиональную подготовку</c:v>
                </c:pt>
                <c:pt idx="5">
                  <c:v>Дистанционная программа</c:v>
                </c:pt>
              </c:strCache>
              <c:extLst/>
            </c:strRef>
          </c:cat>
          <c:val>
            <c:numRef>
              <c:f>'пред ф'!$B$9:$G$9</c:f>
              <c:numCache>
                <c:formatCode>General</c:formatCode>
                <c:ptCount val="6"/>
                <c:pt idx="0">
                  <c:v>3.6</c:v>
                </c:pt>
                <c:pt idx="1">
                  <c:v>2.69</c:v>
                </c:pt>
                <c:pt idx="2">
                  <c:v>2.4900000000000002</c:v>
                </c:pt>
                <c:pt idx="3">
                  <c:v>3.31</c:v>
                </c:pt>
                <c:pt idx="4">
                  <c:v>3.87</c:v>
                </c:pt>
                <c:pt idx="5">
                  <c:v>1.54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EA-45CA-83A5-651D2CFC5B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2868655"/>
        <c:axId val="1172877391"/>
      </c:barChart>
      <c:catAx>
        <c:axId val="1172868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877391"/>
        <c:crosses val="autoZero"/>
        <c:auto val="1"/>
        <c:lblAlgn val="ctr"/>
        <c:lblOffset val="100"/>
        <c:noMultiLvlLbl val="0"/>
      </c:catAx>
      <c:valAx>
        <c:axId val="117287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86865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'рез ДО'!$A$9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2C6-476C-A8D9-A475A73043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C6-476C-A8D9-A475A73043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'рез ДО'!$B$2:$F$2</c:f>
              <c:strCache>
                <c:ptCount val="5"/>
                <c:pt idx="0">
                  <c:v>Получаю обратную связь от педагога</c:v>
                </c:pt>
                <c:pt idx="1">
                  <c:v>Получаю обратную связь от ребенка</c:v>
                </c:pt>
                <c:pt idx="2">
                  <c:v>Получаю обратную связь от внешнего эксперта </c:v>
                </c:pt>
                <c:pt idx="3">
                  <c:v>Смотрю на то, как меняется качество того, что ребенок делает </c:v>
                </c:pt>
                <c:pt idx="4">
                  <c:v>Участие ребенка в конкурсах и олимпиадах </c:v>
                </c:pt>
              </c:strCache>
            </c:strRef>
          </c:cat>
          <c:val>
            <c:numRef>
              <c:f>'рез ДО'!$B$9:$F$9</c:f>
              <c:numCache>
                <c:formatCode>General</c:formatCode>
                <c:ptCount val="5"/>
                <c:pt idx="0">
                  <c:v>2.2000000000000002</c:v>
                </c:pt>
                <c:pt idx="1">
                  <c:v>2.89</c:v>
                </c:pt>
                <c:pt idx="2">
                  <c:v>0.53</c:v>
                </c:pt>
                <c:pt idx="3">
                  <c:v>3.14</c:v>
                </c:pt>
                <c:pt idx="4">
                  <c:v>1.24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B-41B0-8D74-13E7A797AD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7729807"/>
        <c:axId val="1107730223"/>
      </c:barChart>
      <c:catAx>
        <c:axId val="110772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7730223"/>
        <c:crosses val="autoZero"/>
        <c:auto val="1"/>
        <c:lblAlgn val="ctr"/>
        <c:lblOffset val="100"/>
        <c:noMultiLvlLbl val="0"/>
      </c:catAx>
      <c:valAx>
        <c:axId val="1107730223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772980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'1'!$B$2</c:f>
              <c:strCache>
                <c:ptCount val="1"/>
                <c:pt idx="0">
                  <c:v>Натуральная доступность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'1'!$B$9</c:f>
              <c:numCache>
                <c:formatCode>General</c:formatCode>
                <c:ptCount val="1"/>
                <c:pt idx="0">
                  <c:v>2.5499999999999998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E-4783-B85C-672F3B4009ED}"/>
            </c:ext>
          </c:extLst>
        </c:ser>
        <c:ser>
          <c:idx val="1"/>
          <c:order val="1"/>
          <c:tx>
            <c:strRef>
              <c:f>'1'!$C$2</c:f>
              <c:strCache>
                <c:ptCount val="1"/>
                <c:pt idx="0">
                  <c:v>Транспортная доступность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'1'!$C$9</c:f>
              <c:numCache>
                <c:formatCode>General</c:formatCode>
                <c:ptCount val="1"/>
                <c:pt idx="0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5E-4783-B85C-672F3B4009ED}"/>
            </c:ext>
          </c:extLst>
        </c:ser>
        <c:ser>
          <c:idx val="2"/>
          <c:order val="2"/>
          <c:tx>
            <c:strRef>
              <c:f>'1'!$D$2</c:f>
              <c:strCache>
                <c:ptCount val="1"/>
                <c:pt idx="0">
                  <c:v>Финансовая доступность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'1'!$D$9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5E-4783-B85C-672F3B4009ED}"/>
            </c:ext>
          </c:extLst>
        </c:ser>
        <c:ser>
          <c:idx val="3"/>
          <c:order val="3"/>
          <c:tx>
            <c:strRef>
              <c:f>'1'!$E$2</c:f>
              <c:strCache>
                <c:ptCount val="1"/>
                <c:pt idx="0">
                  <c:v>Конкурентная доступность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'1'!$E$9</c:f>
              <c:numCache>
                <c:formatCode>General</c:formatCode>
                <c:ptCount val="1"/>
                <c:pt idx="0">
                  <c:v>3.35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5E-4783-B85C-672F3B4009ED}"/>
            </c:ext>
          </c:extLst>
        </c:ser>
        <c:ser>
          <c:idx val="4"/>
          <c:order val="4"/>
          <c:tx>
            <c:strRef>
              <c:f>'1'!$F$2</c:f>
              <c:strCache>
                <c:ptCount val="1"/>
                <c:pt idx="0">
                  <c:v>Инфраструктурная доступность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'1'!$F$9</c:f>
              <c:numCache>
                <c:formatCode>General</c:formatCode>
                <c:ptCount val="1"/>
                <c:pt idx="0">
                  <c:v>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5E-4783-B85C-672F3B4009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663215"/>
        <c:axId val="50663631"/>
      </c:barChart>
      <c:catAx>
        <c:axId val="5066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3631"/>
        <c:crosses val="autoZero"/>
        <c:auto val="1"/>
        <c:lblAlgn val="ctr"/>
        <c:lblOffset val="100"/>
        <c:noMultiLvlLbl val="0"/>
      </c:catAx>
      <c:valAx>
        <c:axId val="50663631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3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897894932280826E-2"/>
          <c:y val="0.78649874748261051"/>
          <c:w val="0.94569219363204848"/>
          <c:h val="0.19890546951109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'2'!$B$2</c:f>
              <c:strCache>
                <c:ptCount val="1"/>
                <c:pt idx="0">
                  <c:v>Высокие «формализованные» образовательные достижения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'2'!$B$9</c:f>
              <c:numCache>
                <c:formatCode>0.00</c:formatCode>
                <c:ptCount val="1"/>
                <c:pt idx="0">
                  <c:v>1.85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0-4489-9467-4E132695BCA9}"/>
            </c:ext>
          </c:extLst>
        </c:ser>
        <c:ser>
          <c:idx val="1"/>
          <c:order val="1"/>
          <c:tx>
            <c:strRef>
              <c:f>'2'!$C$2</c:f>
              <c:strCache>
                <c:ptCount val="1"/>
                <c:pt idx="0">
                  <c:v>Удовлетворение интересов и любопытства ребенка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'2'!$C$9</c:f>
              <c:numCache>
                <c:formatCode>0.00</c:formatCode>
                <c:ptCount val="1"/>
                <c:pt idx="0">
                  <c:v>3.07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0-4489-9467-4E132695BCA9}"/>
            </c:ext>
          </c:extLst>
        </c:ser>
        <c:ser>
          <c:idx val="2"/>
          <c:order val="2"/>
          <c:tx>
            <c:strRef>
              <c:f>'2'!$D$2</c:f>
              <c:strCache>
                <c:ptCount val="1"/>
                <c:pt idx="0">
                  <c:v>Социальное окружение и его формирование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'2'!$D$9</c:f>
              <c:numCache>
                <c:formatCode>0.00</c:formatCode>
                <c:ptCount val="1"/>
                <c:pt idx="0">
                  <c:v>1.05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0-4489-9467-4E132695BCA9}"/>
            </c:ext>
          </c:extLst>
        </c:ser>
        <c:ser>
          <c:idx val="3"/>
          <c:order val="3"/>
          <c:tx>
            <c:strRef>
              <c:f>'2'!$E$2</c:f>
              <c:strCache>
                <c:ptCount val="1"/>
                <c:pt idx="0">
                  <c:v> Получение безопасного и культурного досуга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'2'!$E$9</c:f>
              <c:numCache>
                <c:formatCode>0.00</c:formatCode>
                <c:ptCount val="1"/>
                <c:pt idx="0">
                  <c:v>1.68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70-4489-9467-4E132695BCA9}"/>
            </c:ext>
          </c:extLst>
        </c:ser>
        <c:ser>
          <c:idx val="4"/>
          <c:order val="4"/>
          <c:tx>
            <c:strRef>
              <c:f>'2'!$F$2</c:f>
              <c:strCache>
                <c:ptCount val="1"/>
                <c:pt idx="0">
                  <c:v>Получение авторских личностно-значимых результатов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'2'!$F$9</c:f>
              <c:numCache>
                <c:formatCode>0.00</c:formatCode>
                <c:ptCount val="1"/>
                <c:pt idx="0">
                  <c:v>2.36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70-4489-9467-4E132695BC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2784047"/>
        <c:axId val="2102787375"/>
      </c:barChart>
      <c:catAx>
        <c:axId val="2102784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2787375"/>
        <c:crosses val="autoZero"/>
        <c:auto val="1"/>
        <c:lblAlgn val="ctr"/>
        <c:lblOffset val="100"/>
        <c:noMultiLvlLbl val="0"/>
      </c:catAx>
      <c:valAx>
        <c:axId val="2102787375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78404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118281101858869E-2"/>
          <c:y val="0.67426206579508674"/>
          <c:w val="0.95908742678198622"/>
          <c:h val="0.31209693487461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'3'!$B$2</c:f>
              <c:strCache>
                <c:ptCount val="1"/>
                <c:pt idx="0">
                  <c:v>Конкурентоспособность ребёнка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'3'!$B$9</c:f>
              <c:numCache>
                <c:formatCode>General</c:formatCode>
                <c:ptCount val="1"/>
                <c:pt idx="0">
                  <c:v>1.86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1-4227-B466-540E4B3E15A7}"/>
            </c:ext>
          </c:extLst>
        </c:ser>
        <c:ser>
          <c:idx val="1"/>
          <c:order val="1"/>
          <c:tx>
            <c:strRef>
              <c:f>'3'!$C$2</c:f>
              <c:strCache>
                <c:ptCount val="1"/>
                <c:pt idx="0">
                  <c:v>Личностных эффектов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'3'!$C$9</c:f>
              <c:numCache>
                <c:formatCode>General</c:formatCode>
                <c:ptCount val="1"/>
                <c:pt idx="0">
                  <c:v>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F1-4227-B466-540E4B3E15A7}"/>
            </c:ext>
          </c:extLst>
        </c:ser>
        <c:ser>
          <c:idx val="2"/>
          <c:order val="2"/>
          <c:tx>
            <c:strRef>
              <c:f>'3'!$D$2</c:f>
              <c:strCache>
                <c:ptCount val="1"/>
                <c:pt idx="0">
                  <c:v>Общеразвивающих эффектов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'3'!$D$9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1-4227-B466-540E4B3E15A7}"/>
            </c:ext>
          </c:extLst>
        </c:ser>
        <c:ser>
          <c:idx val="3"/>
          <c:order val="3"/>
          <c:tx>
            <c:strRef>
              <c:f>'3'!$E$2</c:f>
              <c:strCache>
                <c:ptCount val="1"/>
                <c:pt idx="0">
                  <c:v>Предметного содержания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'3'!$E$9</c:f>
              <c:numCache>
                <c:formatCode>General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F1-4227-B466-540E4B3E15A7}"/>
            </c:ext>
          </c:extLst>
        </c:ser>
        <c:ser>
          <c:idx val="4"/>
          <c:order val="4"/>
          <c:tx>
            <c:strRef>
              <c:f>'3'!$F$2</c:f>
              <c:strCache>
                <c:ptCount val="1"/>
                <c:pt idx="0">
                  <c:v>Компетентностного содержания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'3'!$F$9</c:f>
              <c:numCache>
                <c:formatCode>General</c:formatCode>
                <c:ptCount val="1"/>
                <c:pt idx="0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F1-4227-B466-540E4B3E15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2066319"/>
        <c:axId val="2102063407"/>
      </c:barChart>
      <c:catAx>
        <c:axId val="2102066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063407"/>
        <c:crosses val="autoZero"/>
        <c:auto val="1"/>
        <c:lblAlgn val="ctr"/>
        <c:lblOffset val="100"/>
        <c:noMultiLvlLbl val="0"/>
      </c:catAx>
      <c:valAx>
        <c:axId val="2102063407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06631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61A-4359-929D-D0233208514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1A-4359-929D-D0233208514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1A-4359-929D-D023320851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'4'!$B$9:$I$9</c:f>
              <c:numCache>
                <c:formatCode>0%</c:formatCode>
                <c:ptCount val="8"/>
                <c:pt idx="0">
                  <c:v>0.06</c:v>
                </c:pt>
                <c:pt idx="1">
                  <c:v>0.1</c:v>
                </c:pt>
                <c:pt idx="2">
                  <c:v>0.17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0.18</c:v>
                </c:pt>
                <c:pt idx="6">
                  <c:v>0.2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6-4246-A3C5-372189D590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075501983"/>
        <c:axId val="2075503231"/>
      </c:barChart>
      <c:catAx>
        <c:axId val="207550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3231"/>
        <c:crosses val="autoZero"/>
        <c:auto val="1"/>
        <c:lblAlgn val="ctr"/>
        <c:lblOffset val="100"/>
        <c:noMultiLvlLbl val="0"/>
      </c:catAx>
      <c:valAx>
        <c:axId val="2075503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1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'по доходу (итог)'!$A$2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 доходу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'по доходу (итог)'!$B$2:$H$2</c:f>
              <c:numCache>
                <c:formatCode>0%</c:formatCode>
                <c:ptCount val="7"/>
                <c:pt idx="0">
                  <c:v>0.11928544268624411</c:v>
                </c:pt>
                <c:pt idx="1">
                  <c:v>0.17899763081692943</c:v>
                </c:pt>
                <c:pt idx="2">
                  <c:v>0.14645061277018925</c:v>
                </c:pt>
                <c:pt idx="3">
                  <c:v>0.13593553482114129</c:v>
                </c:pt>
                <c:pt idx="4">
                  <c:v>0.17858814238497761</c:v>
                </c:pt>
                <c:pt idx="5">
                  <c:v>0.20927052560765158</c:v>
                </c:pt>
                <c:pt idx="6">
                  <c:v>3.147211091286671E-2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7-4747-B6AA-FFB580161E46}"/>
            </c:ext>
          </c:extLst>
        </c:ser>
        <c:ser>
          <c:idx val="1"/>
          <c:order val="1"/>
          <c:tx>
            <c:strRef>
              <c:f>'по доходу (итог)'!$A$3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 доходу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'по доходу (итог)'!$B$3:$H$3</c:f>
              <c:numCache>
                <c:formatCode>0%</c:formatCode>
                <c:ptCount val="7"/>
                <c:pt idx="0">
                  <c:v>0.12923003896283697</c:v>
                </c:pt>
                <c:pt idx="1">
                  <c:v>0.17549099108008148</c:v>
                </c:pt>
                <c:pt idx="2">
                  <c:v>0.14958169340005142</c:v>
                </c:pt>
                <c:pt idx="3">
                  <c:v>0.13277031704278</c:v>
                </c:pt>
                <c:pt idx="4">
                  <c:v>0.16969601075928087</c:v>
                </c:pt>
                <c:pt idx="5">
                  <c:v>0.20660192638594965</c:v>
                </c:pt>
                <c:pt idx="6">
                  <c:v>3.6629022369019597E-2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C7-4747-B6AA-FFB580161E46}"/>
            </c:ext>
          </c:extLst>
        </c:ser>
        <c:ser>
          <c:idx val="2"/>
          <c:order val="2"/>
          <c:tx>
            <c:strRef>
              <c:f>'по доходу (итог)'!$A$4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 доходу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'по доходу (итог)'!$B$4:$H$4</c:f>
              <c:numCache>
                <c:formatCode>0%</c:formatCode>
                <c:ptCount val="7"/>
                <c:pt idx="0">
                  <c:v>0.12472038154729245</c:v>
                </c:pt>
                <c:pt idx="1">
                  <c:v>0.17287806525134006</c:v>
                </c:pt>
                <c:pt idx="2">
                  <c:v>0.13252859494365424</c:v>
                </c:pt>
                <c:pt idx="3">
                  <c:v>0.15114168741822478</c:v>
                </c:pt>
                <c:pt idx="4">
                  <c:v>0.17144304224876547</c:v>
                </c:pt>
                <c:pt idx="5">
                  <c:v>0.2158865487696788</c:v>
                </c:pt>
                <c:pt idx="6">
                  <c:v>3.1401679821044193E-2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C7-4747-B6AA-FFB580161E46}"/>
            </c:ext>
          </c:extLst>
        </c:ser>
        <c:ser>
          <c:idx val="3"/>
          <c:order val="3"/>
          <c:tx>
            <c:strRef>
              <c:f>'по доходу (итог)'!$A$5</c:f>
              <c:strCache>
                <c:ptCount val="1"/>
                <c:pt idx="0">
                  <c:v>Очень низкий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 доходу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'по доходу (итог)'!$B$5:$H$5</c:f>
              <c:numCache>
                <c:formatCode>0%</c:formatCode>
                <c:ptCount val="7"/>
                <c:pt idx="0">
                  <c:v>0.13665559246954595</c:v>
                </c:pt>
                <c:pt idx="1">
                  <c:v>0.17755629383536362</c:v>
                </c:pt>
                <c:pt idx="2">
                  <c:v>0.14521963824289405</c:v>
                </c:pt>
                <c:pt idx="3">
                  <c:v>0.13702473237356957</c:v>
                </c:pt>
                <c:pt idx="4">
                  <c:v>0.15843484680693984</c:v>
                </c:pt>
                <c:pt idx="5">
                  <c:v>0.20391288298265042</c:v>
                </c:pt>
                <c:pt idx="6">
                  <c:v>4.1196013289036548E-2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C7-4747-B6AA-FFB580161E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1655008"/>
        <c:axId val="721667904"/>
      </c:barChart>
      <c:catAx>
        <c:axId val="7216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1667904"/>
        <c:crosses val="autoZero"/>
        <c:auto val="1"/>
        <c:lblAlgn val="ctr"/>
        <c:lblOffset val="100"/>
        <c:noMultiLvlLbl val="0"/>
      </c:catAx>
      <c:valAx>
        <c:axId val="72166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16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по образованию (итог)'!$A$2</c:f>
              <c:strCache>
                <c:ptCount val="1"/>
                <c:pt idx="0">
                  <c:v>Высшее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по образованию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 по образованию (итог)'!$B$2:$H$2</c:f>
              <c:numCache>
                <c:formatCode>0%</c:formatCode>
                <c:ptCount val="7"/>
                <c:pt idx="0">
                  <c:v>0.12153613573651148</c:v>
                </c:pt>
                <c:pt idx="1">
                  <c:v>0.18468561028591557</c:v>
                </c:pt>
                <c:pt idx="2">
                  <c:v>0.14205512828039688</c:v>
                </c:pt>
                <c:pt idx="3">
                  <c:v>0.13329272588504668</c:v>
                </c:pt>
                <c:pt idx="4">
                  <c:v>0.18215376034756062</c:v>
                </c:pt>
                <c:pt idx="5">
                  <c:v>0.20753096929489814</c:v>
                </c:pt>
                <c:pt idx="6">
                  <c:v>2.874567016967064E-2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6-4C4B-B86C-B59AAAA6AE9F}"/>
            </c:ext>
          </c:extLst>
        </c:ser>
        <c:ser>
          <c:idx val="1"/>
          <c:order val="1"/>
          <c:tx>
            <c:strRef>
              <c:f>' по образованию (итог)'!$A$3</c:f>
              <c:strCache>
                <c:ptCount val="1"/>
                <c:pt idx="0">
                  <c:v>Незаконченное высшее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по образованию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 по образованию (итог)'!$B$3:$H$3</c:f>
              <c:numCache>
                <c:formatCode>0%</c:formatCode>
                <c:ptCount val="7"/>
                <c:pt idx="0">
                  <c:v>0.12067195520298647</c:v>
                </c:pt>
                <c:pt idx="1">
                  <c:v>0.18012132524498367</c:v>
                </c:pt>
                <c:pt idx="2">
                  <c:v>0.13681754549696687</c:v>
                </c:pt>
                <c:pt idx="3">
                  <c:v>0.14923005132991135</c:v>
                </c:pt>
                <c:pt idx="4">
                  <c:v>0.16500233317778815</c:v>
                </c:pt>
                <c:pt idx="5">
                  <c:v>0.21026598226784882</c:v>
                </c:pt>
                <c:pt idx="6">
                  <c:v>3.7890807279514702E-2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06-4C4B-B86C-B59AAAA6AE9F}"/>
            </c:ext>
          </c:extLst>
        </c:ser>
        <c:ser>
          <c:idx val="2"/>
          <c:order val="2"/>
          <c:tx>
            <c:strRef>
              <c:f>' по образованию (итог)'!$A$4</c:f>
              <c:strCache>
                <c:ptCount val="1"/>
                <c:pt idx="0">
                  <c:v>Общее (11 классов)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по образованию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 по образованию (итог)'!$B$4:$H$4</c:f>
              <c:numCache>
                <c:formatCode>0%</c:formatCode>
                <c:ptCount val="7"/>
                <c:pt idx="0">
                  <c:v>0.13191929643041903</c:v>
                </c:pt>
                <c:pt idx="1">
                  <c:v>0.15461717537506467</c:v>
                </c:pt>
                <c:pt idx="2">
                  <c:v>0.16522245214692188</c:v>
                </c:pt>
                <c:pt idx="3">
                  <c:v>0.13372995344024832</c:v>
                </c:pt>
                <c:pt idx="4">
                  <c:v>0.146792550439731</c:v>
                </c:pt>
                <c:pt idx="5">
                  <c:v>0.2214174857734092</c:v>
                </c:pt>
                <c:pt idx="6">
                  <c:v>4.6301086394205895E-2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06-4C4B-B86C-B59AAAA6AE9F}"/>
            </c:ext>
          </c:extLst>
        </c:ser>
        <c:ser>
          <c:idx val="3"/>
          <c:order val="3"/>
          <c:tx>
            <c:strRef>
              <c:f>' по образованию (итог)'!$A$5</c:f>
              <c:strCache>
                <c:ptCount val="1"/>
                <c:pt idx="0">
                  <c:v>Среднее профессиональное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по образованию (итог)'!$B$1:$H$1</c:f>
              <c:strCache>
                <c:ptCount val="7"/>
                <c:pt idx="0">
                  <c:v>Инженерно-техническое образование</c:v>
                </c:pt>
                <c:pt idx="1">
                  <c:v>Информационные технологии</c:v>
                </c:pt>
                <c:pt idx="2">
                  <c:v>Прикладное образование (приобретение практических полезных навыков и умений)</c:v>
                </c:pt>
                <c:pt idx="3">
                  <c:v>Гуманитарное образование</c:v>
                </c:pt>
                <c:pt idx="4">
                  <c:v>Эстетическое, творческое, художественное, музыкальное образование</c:v>
                </c:pt>
                <c:pt idx="5">
                  <c:v>Спортивное  образование.</c:v>
                </c:pt>
                <c:pt idx="6">
                  <c:v>Образование, связанное с туризмом и краеведением</c:v>
                </c:pt>
              </c:strCache>
            </c:strRef>
          </c:cat>
          <c:val>
            <c:numRef>
              <c:f>' по образованию (итог)'!$B$5:$H$5</c:f>
              <c:numCache>
                <c:formatCode>0%</c:formatCode>
                <c:ptCount val="7"/>
                <c:pt idx="0">
                  <c:v>0.12491950025759918</c:v>
                </c:pt>
                <c:pt idx="1">
                  <c:v>0.16689206594538897</c:v>
                </c:pt>
                <c:pt idx="2">
                  <c:v>0.15005151983513654</c:v>
                </c:pt>
                <c:pt idx="3">
                  <c:v>0.14345054095826892</c:v>
                </c:pt>
                <c:pt idx="4">
                  <c:v>0.16666666666666666</c:v>
                </c:pt>
                <c:pt idx="5">
                  <c:v>0.20907393096342092</c:v>
                </c:pt>
                <c:pt idx="6">
                  <c:v>3.8945775373518808E-2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06-4C4B-B86C-B59AAAA6AE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7601616"/>
        <c:axId val="777604528"/>
      </c:barChart>
      <c:catAx>
        <c:axId val="77760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604528"/>
        <c:crosses val="autoZero"/>
        <c:auto val="1"/>
        <c:lblAlgn val="ctr"/>
        <c:lblOffset val="100"/>
        <c:noMultiLvlLbl val="0"/>
      </c:catAx>
      <c:valAx>
        <c:axId val="77760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60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94E-4EFB-8631-280B868797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'5'!$B$9:$F$9</c:f>
              <c:numCache>
                <c:formatCode>General</c:formatCode>
                <c:ptCount val="5"/>
                <c:pt idx="0">
                  <c:v>3.39</c:v>
                </c:pt>
                <c:pt idx="1">
                  <c:v>3.29</c:v>
                </c:pt>
                <c:pt idx="2">
                  <c:v>3.24</c:v>
                </c:pt>
                <c:pt idx="3">
                  <c:v>3.12</c:v>
                </c:pt>
                <c:pt idx="4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C-4049-BB7D-559CEDB55C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44525151"/>
        <c:axId val="1244540127"/>
      </c:barChart>
      <c:catAx>
        <c:axId val="124452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540127"/>
        <c:crosses val="autoZero"/>
        <c:auto val="1"/>
        <c:lblAlgn val="ctr"/>
        <c:lblOffset val="100"/>
        <c:noMultiLvlLbl val="0"/>
      </c:catAx>
      <c:valAx>
        <c:axId val="1244540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525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C47FA-421D-4A4C-B958-9D32CB67321E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97221-068D-4251-98E1-EC377A2C70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0358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237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54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74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76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1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1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6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31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21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8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9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F85ED-5451-4195-A18D-A88682FE5E59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BB401-B039-49BE-9F15-DD7EA6FC0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2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E4798D-6F0D-4591-9192-8BDB87A967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63" r="40066"/>
          <a:stretch/>
        </p:blipFill>
        <p:spPr>
          <a:xfrm>
            <a:off x="4995354" y="80921"/>
            <a:ext cx="7196646" cy="65302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382" y="0"/>
            <a:ext cx="8763329" cy="351631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Модели обеспечения доступности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268701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2"/>
          <p:cNvSpPr txBox="1">
            <a:spLocks noGrp="1"/>
          </p:cNvSpPr>
          <p:nvPr>
            <p:ph type="ctrTitle"/>
          </p:nvPr>
        </p:nvSpPr>
        <p:spPr>
          <a:xfrm>
            <a:off x="1748100" y="114862"/>
            <a:ext cx="9989197" cy="119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Calibri"/>
              <a:buNone/>
            </a:pPr>
            <a:r>
              <a:rPr lang="ru-RU" sz="5400" b="1" dirty="0">
                <a:solidFill>
                  <a:srgbClr val="00B0F0"/>
                </a:solidFill>
              </a:rPr>
              <a:t>НАШИ КОНТАКТЫ</a:t>
            </a:r>
            <a:br>
              <a:rPr lang="ru-RU" sz="5400" b="1" dirty="0">
                <a:solidFill>
                  <a:srgbClr val="00B0F0"/>
                </a:solidFill>
              </a:rPr>
            </a:br>
            <a:r>
              <a:rPr lang="ru-RU" sz="4400" dirty="0">
                <a:solidFill>
                  <a:srgbClr val="00B0F0"/>
                </a:solidFill>
              </a:rPr>
              <a:t>АНО ДПО «Открытое образование»</a:t>
            </a:r>
            <a:endParaRPr sz="5940" b="1" dirty="0">
              <a:solidFill>
                <a:srgbClr val="8296B0"/>
              </a:solidFill>
            </a:endParaRPr>
          </a:p>
        </p:txBody>
      </p:sp>
      <p:grpSp>
        <p:nvGrpSpPr>
          <p:cNvPr id="482" name="Google Shape;482;p42"/>
          <p:cNvGrpSpPr/>
          <p:nvPr/>
        </p:nvGrpSpPr>
        <p:grpSpPr>
          <a:xfrm>
            <a:off x="-5976" y="0"/>
            <a:ext cx="1423296" cy="6858000"/>
            <a:chOff x="-5976" y="0"/>
            <a:chExt cx="1423296" cy="6858000"/>
          </a:xfrm>
        </p:grpSpPr>
        <p:grpSp>
          <p:nvGrpSpPr>
            <p:cNvPr id="483" name="Google Shape;483;p42"/>
            <p:cNvGrpSpPr/>
            <p:nvPr/>
          </p:nvGrpSpPr>
          <p:grpSpPr>
            <a:xfrm>
              <a:off x="-5976" y="0"/>
              <a:ext cx="1423296" cy="6858000"/>
              <a:chOff x="-5976" y="0"/>
              <a:chExt cx="1423296" cy="6858000"/>
            </a:xfrm>
          </p:grpSpPr>
          <p:pic>
            <p:nvPicPr>
              <p:cNvPr id="484" name="Google Shape;484;p42"/>
              <p:cNvPicPr preferRelativeResize="0"/>
              <p:nvPr/>
            </p:nvPicPr>
            <p:blipFill rotWithShape="1">
              <a:blip r:embed="rId3">
                <a:alphaModFix/>
              </a:blip>
              <a:srcRect b="10556"/>
              <a:stretch/>
            </p:blipFill>
            <p:spPr>
              <a:xfrm>
                <a:off x="0" y="0"/>
                <a:ext cx="1417320" cy="61341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485" name="Google Shape;485;p42"/>
              <p:cNvCxnSpPr/>
              <p:nvPr/>
            </p:nvCxnSpPr>
            <p:spPr>
              <a:xfrm>
                <a:off x="1376380" y="6119906"/>
                <a:ext cx="0" cy="738094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6" name="Google Shape;486;p42"/>
              <p:cNvCxnSpPr/>
              <p:nvPr/>
            </p:nvCxnSpPr>
            <p:spPr>
              <a:xfrm>
                <a:off x="552823" y="6822140"/>
                <a:ext cx="823557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7" name="Google Shape;487;p42"/>
              <p:cNvCxnSpPr/>
              <p:nvPr/>
            </p:nvCxnSpPr>
            <p:spPr>
              <a:xfrm>
                <a:off x="-5976" y="6822140"/>
                <a:ext cx="823557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88" name="Google Shape;488;p42"/>
            <p:cNvSpPr/>
            <p:nvPr/>
          </p:nvSpPr>
          <p:spPr>
            <a:xfrm>
              <a:off x="964601" y="5534109"/>
              <a:ext cx="452719" cy="151074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9" name="Google Shape;48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5184" y="2920125"/>
            <a:ext cx="546465" cy="546465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0" name="Google Shape;49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5184" y="1522661"/>
            <a:ext cx="546465" cy="531094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1" name="Google Shape;491;p42"/>
          <p:cNvPicPr preferRelativeResize="0"/>
          <p:nvPr/>
        </p:nvPicPr>
        <p:blipFill rotWithShape="1">
          <a:blip r:embed="rId6">
            <a:alphaModFix/>
          </a:blip>
          <a:srcRect l="19144" t="15383" r="20374" b="18454"/>
          <a:stretch/>
        </p:blipFill>
        <p:spPr>
          <a:xfrm>
            <a:off x="1835152" y="3695286"/>
            <a:ext cx="546497" cy="52604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92" name="Google Shape;492;p42"/>
          <p:cNvSpPr txBox="1"/>
          <p:nvPr/>
        </p:nvSpPr>
        <p:spPr>
          <a:xfrm>
            <a:off x="2511988" y="150825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Aktor@mail.ru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2"/>
          <p:cNvSpPr txBox="1"/>
          <p:nvPr/>
        </p:nvSpPr>
        <p:spPr>
          <a:xfrm>
            <a:off x="2511987" y="2898914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id:1289786350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2"/>
          <p:cNvSpPr txBox="1"/>
          <p:nvPr/>
        </p:nvSpPr>
        <p:spPr>
          <a:xfrm>
            <a:off x="2511987" y="365189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vk.com/aa_popov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2"/>
          <p:cNvSpPr txBox="1"/>
          <p:nvPr/>
        </p:nvSpPr>
        <p:spPr>
          <a:xfrm>
            <a:off x="2511987" y="215221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+7 (495) 409 91 10</a:t>
            </a:r>
            <a:endParaRPr/>
          </a:p>
        </p:txBody>
      </p:sp>
      <p:sp>
        <p:nvSpPr>
          <p:cNvPr id="497" name="Google Shape;497;p42"/>
          <p:cNvSpPr txBox="1"/>
          <p:nvPr/>
        </p:nvSpPr>
        <p:spPr>
          <a:xfrm>
            <a:off x="2661246" y="4444236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www.opencu.ru</a:t>
            </a:r>
            <a:endParaRPr sz="3600" dirty="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8" name="Google Shape;498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78688" y="4420300"/>
            <a:ext cx="597599" cy="597599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9" name="Google Shape;499;p42" descr="ÐÐ°ÑÑÐ¸Ð½ÐºÐ¸ Ð¿Ð¾ Ð·Ð°Ð¿ÑÐ¾ÑÑ Ð¸ÐºÐ¾Ð½ÐºÐ° ÑÐµÐ»ÐµÑÐ¾Ð½Ð°"/>
          <p:cNvPicPr preferRelativeResize="0"/>
          <p:nvPr/>
        </p:nvPicPr>
        <p:blipFill rotWithShape="1">
          <a:blip r:embed="rId8">
            <a:alphaModFix/>
          </a:blip>
          <a:srcRect l="23960" t="23813" r="19423" b="28840"/>
          <a:stretch/>
        </p:blipFill>
        <p:spPr>
          <a:xfrm>
            <a:off x="5967556" y="10925458"/>
            <a:ext cx="81250" cy="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 descr="ÐÐ°ÑÑÐ¸Ð½ÐºÐ¸ Ð¿Ð¾ Ð·Ð°Ð¿ÑÐ¾ÑÑ Ð¸ÐºÐ¾Ð½ÐºÐ° ÑÐµÐ»ÐµÑÐ¾Ð½Ð°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40768" y="2235517"/>
            <a:ext cx="535519" cy="55299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497;p42">
            <a:extLst>
              <a:ext uri="{FF2B5EF4-FFF2-40B4-BE49-F238E27FC236}">
                <a16:creationId xmlns:a16="http://schemas.microsoft.com/office/drawing/2014/main" id="{44CE5185-A112-45EA-A4AC-8475CA58D94A}"/>
              </a:ext>
            </a:extLst>
          </p:cNvPr>
          <p:cNvSpPr txBox="1"/>
          <p:nvPr/>
        </p:nvSpPr>
        <p:spPr>
          <a:xfrm>
            <a:off x="2665605" y="5273604"/>
            <a:ext cx="455771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600" dirty="0" err="1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www</a:t>
            </a:r>
            <a:r>
              <a:rPr lang="ru-RU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opencu.info</a:t>
            </a:r>
            <a:endParaRPr sz="3600" dirty="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498;p42">
            <a:extLst>
              <a:ext uri="{FF2B5EF4-FFF2-40B4-BE49-F238E27FC236}">
                <a16:creationId xmlns:a16="http://schemas.microsoft.com/office/drawing/2014/main" id="{A646206B-3018-4679-B9DE-B60691232D9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3047" y="5249668"/>
            <a:ext cx="597599" cy="597599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64000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596348" y="332120"/>
          <a:ext cx="11310730" cy="6152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159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377687" y="357809"/>
          <a:ext cx="11589025" cy="625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875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428263" y="486137"/>
          <a:ext cx="11262167" cy="6146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464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3938" y="232926"/>
            <a:ext cx="9338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КРИТЕРИЙ №1. ДОСТУПНОСТЬ ДОПОЛНИТЕЛЬНОГО ОБРАЗОВАНИЯ. 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528581" y="1041218"/>
          <a:ext cx="10976654" cy="522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6256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9" y="207920"/>
            <a:ext cx="11241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2. МОТИВАЦИЯ К ПОЛУЧЕНИЮ ДОПОЛНИТЕЛЬНОГО ОБРАЗОВАНИЯ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228599" y="1046192"/>
          <a:ext cx="11461831" cy="558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051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255955"/>
            <a:ext cx="12070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3. ЗАПРОСЫ СЕМЕЙ НА СОДЕРЖАНИЕ РЕЗУЛЬТАТОВ ДОПОЛНИТЕЛЬНОГО ОБРАЗОВАНИЯ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393539" y="1086952"/>
          <a:ext cx="11620983" cy="577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9873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885" y="248046"/>
            <a:ext cx="1157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4. ЗАПРОСЫ СЕМЕЙ НА СОДЕРЖАНИЕ ДОПОЛНИТЕЛЬНОГО ОБРАЗОВАНИЯ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307886" y="709711"/>
          <a:ext cx="11576226" cy="5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381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170329" y="224118"/>
          <a:ext cx="11940989" cy="6427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803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197224" y="188259"/>
          <a:ext cx="11896164" cy="645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869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99" y="186172"/>
            <a:ext cx="13142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5. УДОВЛЕТВОРЕННОСТЬ ДОПОЛНИТЕЛЬНЫМ ОБРАЗОВАНИЕМ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304799" y="648182"/>
          <a:ext cx="11524528" cy="5972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18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11F993-4C6E-4E47-A842-028A24AA3B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7758">
            <a:off x="8006853" y="3128857"/>
            <a:ext cx="4273210" cy="402101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306071"/>
            <a:ext cx="11056815" cy="49815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финансовая доступность;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территориальная доступность;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содержательная доступность;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информационная;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доступность для различных категорий и групп обучающихся (социальная доступность).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878753" y="570354"/>
            <a:ext cx="63671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ТИПЫ ДОСТУПНОСТИ</a:t>
            </a:r>
          </a:p>
        </p:txBody>
      </p:sp>
    </p:spTree>
    <p:extLst>
      <p:ext uri="{BB962C8B-B14F-4D97-AF65-F5344CB8AC3E}">
        <p14:creationId xmlns:p14="http://schemas.microsoft.com/office/powerpoint/2010/main" val="1834338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651" y="1755776"/>
            <a:ext cx="11184697" cy="4981575"/>
          </a:xfrm>
        </p:spPr>
        <p:txBody>
          <a:bodyPr>
            <a:normAutofit/>
          </a:bodyPr>
          <a:lstStyle/>
          <a:p>
            <a:pPr marL="900113" indent="-900113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ОСНОВНАЯ</a:t>
            </a:r>
          </a:p>
          <a:p>
            <a:pPr marL="900113" indent="0"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Содержит набор универсальных инструментов</a:t>
            </a:r>
          </a:p>
          <a:p>
            <a:pPr marL="900113" indent="0">
              <a:buNone/>
            </a:pP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0113" indent="-900113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ВАРИАТИВНАЯ</a:t>
            </a:r>
          </a:p>
          <a:p>
            <a:pPr marL="900113" indent="0"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Ориентирована на учёт территориальной специфики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878753" y="570354"/>
            <a:ext cx="63671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РАЗДЕЛЫ МОДЕЛЕЙ</a:t>
            </a:r>
          </a:p>
        </p:txBody>
      </p:sp>
    </p:spTree>
    <p:extLst>
      <p:ext uri="{BB962C8B-B14F-4D97-AF65-F5344CB8AC3E}">
        <p14:creationId xmlns:p14="http://schemas.microsoft.com/office/powerpoint/2010/main" val="360024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515934"/>
            <a:ext cx="11624408" cy="49815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Сельская местность;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Малый город;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Моногород;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Крупный город;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Мегаполис;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Города, являющиеся административной или </a:t>
            </a:r>
          </a:p>
          <a:p>
            <a:pPr marL="0" indent="0"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    культурной столицей субъекта РФ.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878753" y="570354"/>
            <a:ext cx="63671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ТЕРРИТОРИАЛЬНЫЕ МОДЕЛИ</a:t>
            </a:r>
          </a:p>
        </p:txBody>
      </p:sp>
    </p:spTree>
    <p:extLst>
      <p:ext uri="{BB962C8B-B14F-4D97-AF65-F5344CB8AC3E}">
        <p14:creationId xmlns:p14="http://schemas.microsoft.com/office/powerpoint/2010/main" val="4181947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932" y="1027115"/>
            <a:ext cx="7422166" cy="1422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доступности через образовательные программы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202242" y="435444"/>
            <a:ext cx="23315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ЛОГИКА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3233908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Территориальные особенности </a:t>
            </a:r>
            <a:r>
              <a:rPr lang="ru-RU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Набор содержательно-тематических и методических рекомендаций к программам </a:t>
            </a:r>
            <a:r>
              <a:rPr lang="ru-RU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Примеры и образцы программ и условий их реализации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26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515934"/>
            <a:ext cx="11624408" cy="4981575"/>
          </a:xfrm>
        </p:spPr>
        <p:txBody>
          <a:bodyPr>
            <a:normAutofit fontScale="85000" lnSpcReduction="20000"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Информационная доступность услуг организации дополнительного образования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образовательных программ и психолого-педагогических услуг организации дополнительного образования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среды и инфраструктуры организации дополнительного образования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материально-технической базы организации дополнительного образования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Клиентоориентированность. Готовность учреждения удовлетворять запросы семей на результаты и содержание ДО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878753" y="570354"/>
            <a:ext cx="63671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КЛЮЧЕВЫЕ КРИТЕРИИ</a:t>
            </a:r>
          </a:p>
        </p:txBody>
      </p:sp>
    </p:spTree>
    <p:extLst>
      <p:ext uri="{BB962C8B-B14F-4D97-AF65-F5344CB8AC3E}">
        <p14:creationId xmlns:p14="http://schemas.microsoft.com/office/powerpoint/2010/main" val="1761258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515934"/>
            <a:ext cx="11624408" cy="4981575"/>
          </a:xfrm>
        </p:spPr>
        <p:txBody>
          <a:bodyPr>
            <a:normAutofit lnSpcReduction="10000"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Наполненность сайта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получения информации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аккаунтов в социальных сетях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информации о учреждении ДО на городских и региональных порталах/агрегаторах 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Включенность организации ДО в массовые и публичные мероприятия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1259174" y="180610"/>
            <a:ext cx="10481371" cy="649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Информационная доступность услуг организации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84747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876425"/>
            <a:ext cx="11624408" cy="4981575"/>
          </a:xfrm>
        </p:spPr>
        <p:txBody>
          <a:bodyPr>
            <a:normAutofit fontScale="77500" lnSpcReduction="20000"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Разнообразие содержательно-тематических направлений дополнительного образования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дополнительных образовательных программ в одном и том же предметно-тематическом направлении, но различного содержательного уровня.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в образовательных программах механизмов, позволяющих обеспечить конкретного обучающегося установками, способами и методами действий («</a:t>
            </a:r>
            <a:r>
              <a:rPr lang="ru-RU" sz="4000" dirty="0" err="1">
                <a:latin typeface="Arial" panose="020B0604020202020204" pitchFamily="34" charset="0"/>
                <a:cs typeface="Arial" panose="020B0604020202020204" pitchFamily="34" charset="0"/>
              </a:rPr>
              <a:t>осредствить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»), чтобы он мог освоить образовательную программу необходимого уровня сложности.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оказания психолого-педагогических услуг.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возможности консультирования родителей и детей по подбору образовательных программ ДО.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19726" y="180610"/>
            <a:ext cx="11320820" cy="649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Доступность образовательных программ и психолого-педагогических услуг организации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124835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876425"/>
            <a:ext cx="11624408" cy="4981575"/>
          </a:xfrm>
        </p:spPr>
        <p:txBody>
          <a:bodyPr>
            <a:normAutofit fontScale="92500" lnSpcReduction="20000"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безопасных условий внешнего благоустройства.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безопасных условий внутреннего благоустройства.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комфортных условий внутреннего благоустройства.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«Доступная среда» для граждан с ограниченными возможностями здоровья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комфортных условий внешнего благоустройства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19726" y="180610"/>
            <a:ext cx="11320820" cy="649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Доступность среды и инфраструктуры организации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329596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876425"/>
            <a:ext cx="11624408" cy="4981575"/>
          </a:xfrm>
        </p:spPr>
        <p:txBody>
          <a:bodyPr>
            <a:normAutofit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Расходные материалы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Основное оборудование соответствующего стандарта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Интернет в учреждении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Регулярность обновления оборудования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Сервисная поддержка организации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19726" y="180610"/>
            <a:ext cx="11320820" cy="649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Доступность материально-технической базы организации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951833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92" y="1876425"/>
            <a:ext cx="11624408" cy="4981575"/>
          </a:xfrm>
        </p:spPr>
        <p:txBody>
          <a:bodyPr>
            <a:normAutofit fontScale="77500" lnSpcReduction="20000"/>
          </a:bodyPr>
          <a:lstStyle/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в образовательных программах механизмов, позволяющие адаптировать ее к возможностям и потребностям конкретного обучающегося;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Мониторинг образовательных запросов детей и родителей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Мониторинг удовлетворенности качеством образовательных услуг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Адресное информирование о услугах и возможностях предоставляемых организацией ДО</a:t>
            </a:r>
          </a:p>
          <a:p>
            <a:pPr marL="539750" indent="-539750">
              <a:buFont typeface="Wingdings" panose="05000000000000000000" pitchFamily="2" charset="2"/>
              <a:buChar char="à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Наличие методического совета по вопросам обновления содержания и форматов образовательных программ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19726" y="180610"/>
            <a:ext cx="11320820" cy="649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Клиентоориентированность (Готовность учреждения удовлетворять запросы семей на результаты и содержание)</a:t>
            </a:r>
          </a:p>
        </p:txBody>
      </p:sp>
    </p:spTree>
    <p:extLst>
      <p:ext uri="{BB962C8B-B14F-4D97-AF65-F5344CB8AC3E}">
        <p14:creationId xmlns:p14="http://schemas.microsoft.com/office/powerpoint/2010/main" val="2967557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E4798D-6F0D-4591-9192-8BDB87A967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63" r="40066"/>
          <a:stretch/>
        </p:blipFill>
        <p:spPr>
          <a:xfrm>
            <a:off x="4995354" y="80921"/>
            <a:ext cx="7196646" cy="65302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382" y="0"/>
            <a:ext cx="8763329" cy="351631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ДОРОЖНАЯ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КАРТА</a:t>
            </a:r>
          </a:p>
        </p:txBody>
      </p:sp>
    </p:spTree>
    <p:extLst>
      <p:ext uri="{BB962C8B-B14F-4D97-AF65-F5344CB8AC3E}">
        <p14:creationId xmlns:p14="http://schemas.microsoft.com/office/powerpoint/2010/main" val="1917356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932" y="1027115"/>
            <a:ext cx="7422166" cy="14221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Исследовать эффективность инструментов повышения доступности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4202242" y="435444"/>
            <a:ext cx="2331516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ЛОГИКА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3233908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Организационно-координационный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Детские модульные программы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Работа с кадрами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Мониторинг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7FF9AC0-C85D-43DA-A1D7-37FD8A223B1E}"/>
              </a:ext>
            </a:extLst>
          </p:cNvPr>
          <p:cNvSpPr txBox="1">
            <a:spLocks/>
          </p:cNvSpPr>
          <p:nvPr/>
        </p:nvSpPr>
        <p:spPr>
          <a:xfrm>
            <a:off x="417689" y="2449253"/>
            <a:ext cx="1980737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4 трека:</a:t>
            </a:r>
          </a:p>
        </p:txBody>
      </p:sp>
    </p:spTree>
    <p:extLst>
      <p:ext uri="{BB962C8B-B14F-4D97-AF65-F5344CB8AC3E}">
        <p14:creationId xmlns:p14="http://schemas.microsoft.com/office/powerpoint/2010/main" val="235299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3239" y="1027115"/>
            <a:ext cx="9358859" cy="1422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январь – февраль и в течение года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2278505" y="435444"/>
            <a:ext cx="9114020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1. ОРГАНИЗАЦИОННО-КООРДИНАЦИОННЫЙ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2664281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рабочей группы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базы экспертов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 5 муниципалитетов с координаторами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Рассылка методических рекомендаций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Консультационная поддержка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7FF9AC0-C85D-43DA-A1D7-37FD8A223B1E}"/>
              </a:ext>
            </a:extLst>
          </p:cNvPr>
          <p:cNvSpPr txBox="1">
            <a:spLocks/>
          </p:cNvSpPr>
          <p:nvPr/>
        </p:nvSpPr>
        <p:spPr>
          <a:xfrm>
            <a:off x="417690" y="1905681"/>
            <a:ext cx="1980737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1281394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5024" y="1085189"/>
            <a:ext cx="8709286" cy="1422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апрель; октябрь; декабрь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2278505" y="435444"/>
            <a:ext cx="9114020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2. ДЕТСКИЕ РЕГИОНАЛЬНЫЕ ПРОГРАММЫ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2424484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педагогических команд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Освоение типовой программы по «региональной аналитике»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Осуществление многоканального информирования и набора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3 интенсивных сессий с организацией на их базе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стажировочных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площадок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7FF9AC0-C85D-43DA-A1D7-37FD8A223B1E}"/>
              </a:ext>
            </a:extLst>
          </p:cNvPr>
          <p:cNvSpPr txBox="1">
            <a:spLocks/>
          </p:cNvSpPr>
          <p:nvPr/>
        </p:nvSpPr>
        <p:spPr>
          <a:xfrm>
            <a:off x="417690" y="1697227"/>
            <a:ext cx="1980737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3486454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7108" y="1085189"/>
            <a:ext cx="7619999" cy="1422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март; сентябрь; ноябрь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2278505" y="435444"/>
            <a:ext cx="6775554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3. РАБОТА С КАДРАМИ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2664281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региональных кадровых школ с педагогами (обновление содержания программ) 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кадровых школ с управленцами (по обновлению инструментов доступности)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7FF9AC0-C85D-43DA-A1D7-37FD8A223B1E}"/>
              </a:ext>
            </a:extLst>
          </p:cNvPr>
          <p:cNvSpPr txBox="1">
            <a:spLocks/>
          </p:cNvSpPr>
          <p:nvPr/>
        </p:nvSpPr>
        <p:spPr>
          <a:xfrm>
            <a:off x="417690" y="1905681"/>
            <a:ext cx="1980737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215162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7108" y="1085189"/>
            <a:ext cx="7619999" cy="1422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январь; декабрь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02F9612-DCEC-4C8F-85CF-0D6657974693}"/>
              </a:ext>
            </a:extLst>
          </p:cNvPr>
          <p:cNvSpPr txBox="1">
            <a:spLocks/>
          </p:cNvSpPr>
          <p:nvPr/>
        </p:nvSpPr>
        <p:spPr>
          <a:xfrm>
            <a:off x="3912432" y="435444"/>
            <a:ext cx="5726243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3. ОЦЕНКА ДОСТУПНОСТИ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82C88C-CEDC-4BA2-945D-E854168330E8}"/>
              </a:ext>
            </a:extLst>
          </p:cNvPr>
          <p:cNvSpPr txBox="1">
            <a:spLocks/>
          </p:cNvSpPr>
          <p:nvPr/>
        </p:nvSpPr>
        <p:spPr>
          <a:xfrm>
            <a:off x="417690" y="2664281"/>
            <a:ext cx="11624408" cy="305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Распространение форм оценки доступности и сбор данных (стартовый срез) 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выборочной натурной оценки</a:t>
            </a:r>
          </a:p>
          <a:p>
            <a:pPr marL="742950" indent="-742950">
              <a:buFont typeface="Arial" panose="020B0604020202020204" pitchFamily="34" charset="0"/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Сбор итоговых данных (контрольный срез)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7FF9AC0-C85D-43DA-A1D7-37FD8A223B1E}"/>
              </a:ext>
            </a:extLst>
          </p:cNvPr>
          <p:cNvSpPr txBox="1">
            <a:spLocks/>
          </p:cNvSpPr>
          <p:nvPr/>
        </p:nvSpPr>
        <p:spPr>
          <a:xfrm>
            <a:off x="417690" y="1905681"/>
            <a:ext cx="1980737" cy="64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</a:rPr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3703757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2"/>
          <p:cNvSpPr txBox="1">
            <a:spLocks noGrp="1"/>
          </p:cNvSpPr>
          <p:nvPr>
            <p:ph type="ctrTitle"/>
          </p:nvPr>
        </p:nvSpPr>
        <p:spPr>
          <a:xfrm>
            <a:off x="1748100" y="114862"/>
            <a:ext cx="9989197" cy="119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Calibri"/>
              <a:buNone/>
            </a:pPr>
            <a:r>
              <a:rPr lang="ru-RU" sz="5400" b="1" dirty="0">
                <a:solidFill>
                  <a:srgbClr val="00B0F0"/>
                </a:solidFill>
              </a:rPr>
              <a:t>НАШИ КОНТАКТЫ</a:t>
            </a:r>
            <a:br>
              <a:rPr lang="ru-RU" sz="5400" b="1" dirty="0">
                <a:solidFill>
                  <a:srgbClr val="00B0F0"/>
                </a:solidFill>
              </a:rPr>
            </a:br>
            <a:r>
              <a:rPr lang="ru-RU" sz="4400" dirty="0">
                <a:solidFill>
                  <a:srgbClr val="00B0F0"/>
                </a:solidFill>
              </a:rPr>
              <a:t>АНО ДПО «Открытое образование»</a:t>
            </a:r>
            <a:endParaRPr sz="5940" b="1" dirty="0">
              <a:solidFill>
                <a:srgbClr val="8296B0"/>
              </a:solidFill>
            </a:endParaRPr>
          </a:p>
        </p:txBody>
      </p:sp>
      <p:grpSp>
        <p:nvGrpSpPr>
          <p:cNvPr id="482" name="Google Shape;482;p42"/>
          <p:cNvGrpSpPr/>
          <p:nvPr/>
        </p:nvGrpSpPr>
        <p:grpSpPr>
          <a:xfrm>
            <a:off x="-5976" y="0"/>
            <a:ext cx="1423296" cy="6858000"/>
            <a:chOff x="-5976" y="0"/>
            <a:chExt cx="1423296" cy="6858000"/>
          </a:xfrm>
        </p:grpSpPr>
        <p:grpSp>
          <p:nvGrpSpPr>
            <p:cNvPr id="483" name="Google Shape;483;p42"/>
            <p:cNvGrpSpPr/>
            <p:nvPr/>
          </p:nvGrpSpPr>
          <p:grpSpPr>
            <a:xfrm>
              <a:off x="-5976" y="0"/>
              <a:ext cx="1423296" cy="6858000"/>
              <a:chOff x="-5976" y="0"/>
              <a:chExt cx="1423296" cy="6858000"/>
            </a:xfrm>
          </p:grpSpPr>
          <p:pic>
            <p:nvPicPr>
              <p:cNvPr id="484" name="Google Shape;484;p42"/>
              <p:cNvPicPr preferRelativeResize="0"/>
              <p:nvPr/>
            </p:nvPicPr>
            <p:blipFill rotWithShape="1">
              <a:blip r:embed="rId3">
                <a:alphaModFix/>
              </a:blip>
              <a:srcRect b="10556"/>
              <a:stretch/>
            </p:blipFill>
            <p:spPr>
              <a:xfrm>
                <a:off x="0" y="0"/>
                <a:ext cx="1417320" cy="61341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485" name="Google Shape;485;p42"/>
              <p:cNvCxnSpPr/>
              <p:nvPr/>
            </p:nvCxnSpPr>
            <p:spPr>
              <a:xfrm>
                <a:off x="1376380" y="6119906"/>
                <a:ext cx="0" cy="738094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6" name="Google Shape;486;p42"/>
              <p:cNvCxnSpPr/>
              <p:nvPr/>
            </p:nvCxnSpPr>
            <p:spPr>
              <a:xfrm>
                <a:off x="552823" y="6822140"/>
                <a:ext cx="823557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7" name="Google Shape;487;p42"/>
              <p:cNvCxnSpPr/>
              <p:nvPr/>
            </p:nvCxnSpPr>
            <p:spPr>
              <a:xfrm>
                <a:off x="-5976" y="6822140"/>
                <a:ext cx="823557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88" name="Google Shape;488;p42"/>
            <p:cNvSpPr/>
            <p:nvPr/>
          </p:nvSpPr>
          <p:spPr>
            <a:xfrm>
              <a:off x="964601" y="5534109"/>
              <a:ext cx="452719" cy="151074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9" name="Google Shape;48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5184" y="2920125"/>
            <a:ext cx="546465" cy="546465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0" name="Google Shape;49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5184" y="1522661"/>
            <a:ext cx="546465" cy="531094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1" name="Google Shape;491;p42"/>
          <p:cNvPicPr preferRelativeResize="0"/>
          <p:nvPr/>
        </p:nvPicPr>
        <p:blipFill rotWithShape="1">
          <a:blip r:embed="rId6">
            <a:alphaModFix/>
          </a:blip>
          <a:srcRect l="19144" t="15383" r="20374" b="18454"/>
          <a:stretch/>
        </p:blipFill>
        <p:spPr>
          <a:xfrm>
            <a:off x="1835152" y="3695286"/>
            <a:ext cx="546497" cy="52604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92" name="Google Shape;492;p42"/>
          <p:cNvSpPr txBox="1"/>
          <p:nvPr/>
        </p:nvSpPr>
        <p:spPr>
          <a:xfrm>
            <a:off x="2511988" y="150825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Aktor@mail.ru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2"/>
          <p:cNvSpPr txBox="1"/>
          <p:nvPr/>
        </p:nvSpPr>
        <p:spPr>
          <a:xfrm>
            <a:off x="2511987" y="2898914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id:1289786350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2"/>
          <p:cNvSpPr txBox="1"/>
          <p:nvPr/>
        </p:nvSpPr>
        <p:spPr>
          <a:xfrm>
            <a:off x="2511987" y="365189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vk.com/aa_popov</a:t>
            </a:r>
            <a:endParaRPr sz="360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2"/>
          <p:cNvSpPr txBox="1"/>
          <p:nvPr/>
        </p:nvSpPr>
        <p:spPr>
          <a:xfrm>
            <a:off x="2511987" y="2152218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+7 (495) 409 91 10</a:t>
            </a:r>
            <a:endParaRPr/>
          </a:p>
        </p:txBody>
      </p:sp>
      <p:sp>
        <p:nvSpPr>
          <p:cNvPr id="497" name="Google Shape;497;p42"/>
          <p:cNvSpPr txBox="1"/>
          <p:nvPr/>
        </p:nvSpPr>
        <p:spPr>
          <a:xfrm>
            <a:off x="2661246" y="4444236"/>
            <a:ext cx="45577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www.opencu.ru</a:t>
            </a:r>
            <a:endParaRPr sz="3600" dirty="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8" name="Google Shape;498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78688" y="4420300"/>
            <a:ext cx="597599" cy="597599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9" name="Google Shape;499;p42" descr="ÐÐ°ÑÑÐ¸Ð½ÐºÐ¸ Ð¿Ð¾ Ð·Ð°Ð¿ÑÐ¾ÑÑ Ð¸ÐºÐ¾Ð½ÐºÐ° ÑÐµÐ»ÐµÑÐ¾Ð½Ð°"/>
          <p:cNvPicPr preferRelativeResize="0"/>
          <p:nvPr/>
        </p:nvPicPr>
        <p:blipFill rotWithShape="1">
          <a:blip r:embed="rId8">
            <a:alphaModFix/>
          </a:blip>
          <a:srcRect l="23960" t="23813" r="19423" b="28840"/>
          <a:stretch/>
        </p:blipFill>
        <p:spPr>
          <a:xfrm>
            <a:off x="5967556" y="10925458"/>
            <a:ext cx="81250" cy="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 descr="ÐÐ°ÑÑÐ¸Ð½ÐºÐ¸ Ð¿Ð¾ Ð·Ð°Ð¿ÑÐ¾ÑÑ Ð¸ÐºÐ¾Ð½ÐºÐ° ÑÐµÐ»ÐµÑÐ¾Ð½Ð°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40768" y="2235517"/>
            <a:ext cx="535519" cy="55299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497;p42">
            <a:extLst>
              <a:ext uri="{FF2B5EF4-FFF2-40B4-BE49-F238E27FC236}">
                <a16:creationId xmlns:a16="http://schemas.microsoft.com/office/drawing/2014/main" id="{44CE5185-A112-45EA-A4AC-8475CA58D94A}"/>
              </a:ext>
            </a:extLst>
          </p:cNvPr>
          <p:cNvSpPr txBox="1"/>
          <p:nvPr/>
        </p:nvSpPr>
        <p:spPr>
          <a:xfrm>
            <a:off x="2665605" y="5273604"/>
            <a:ext cx="455771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600" dirty="0" err="1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www</a:t>
            </a:r>
            <a:r>
              <a:rPr lang="ru-RU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3600" dirty="0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opencu.info</a:t>
            </a:r>
            <a:endParaRPr sz="3600" dirty="0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498;p42">
            <a:extLst>
              <a:ext uri="{FF2B5EF4-FFF2-40B4-BE49-F238E27FC236}">
                <a16:creationId xmlns:a16="http://schemas.microsoft.com/office/drawing/2014/main" id="{A646206B-3018-4679-B9DE-B60691232D9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3047" y="5249668"/>
            <a:ext cx="597599" cy="597599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4403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665</Words>
  <Application>Microsoft Office PowerPoint</Application>
  <PresentationFormat>Широкоэкранный</PresentationFormat>
  <Paragraphs>115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Impact</vt:lpstr>
      <vt:lpstr>Wingdings</vt:lpstr>
      <vt:lpstr>Тема Office</vt:lpstr>
      <vt:lpstr>Модели обеспечения доступности дополнительного образования</vt:lpstr>
      <vt:lpstr>НАШИ КОНТАКТЫ АНО ДПО «Открытое образование»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ДОРОЖНАЯ КАРТА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КОНТАКТЫ АНО ДПО «Открытое образование»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Практики неформального образования в системе дополнительного образования РФ</dc:title>
  <dc:creator>Екатерина Вишневская</dc:creator>
  <cp:lastModifiedBy>N X</cp:lastModifiedBy>
  <cp:revision>34</cp:revision>
  <dcterms:created xsi:type="dcterms:W3CDTF">2018-12-06T14:14:08Z</dcterms:created>
  <dcterms:modified xsi:type="dcterms:W3CDTF">2019-12-10T09:19:01Z</dcterms:modified>
</cp:coreProperties>
</file>