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0;&#1089;&#1089;&#1083;&#1077;&#1076;&#1086;&#1074;&#1072;&#1085;&#1080;&#1077;%20&#1084;&#1080;&#1085;%20&#1087;&#1088;&#1086;&#1089;\&#1042;&#1089;&#1077;%20&#1076;&#1072;&#1085;&#1085;&#1099;&#1077;\&#1074;&#1099;&#1075;&#1088;&#1091;&#1079;&#1082;&#1072;\&#1090;&#1080;&#1087;%20&#1085;&#1077;%20&#1087;&#1086;&#1083;&#1091;&#1095;&#1072;&#1102;&#109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111\&#1086;&#1090;&#1095;&#1077;&#1090;%20&#1087;&#1086;%20&#1090;&#1080;&#1087;&#1072;&#1084;%20&#1090;&#1077;&#1088;&#1088;&#1080;&#1090;&#1086;&#1088;&#1080;&#1081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Респонденты</a:t>
            </a:r>
          </a:p>
        </c:rich>
      </c:tx>
      <c:layout>
        <c:manualLayout>
          <c:xMode val="edge"/>
          <c:yMode val="edge"/>
          <c:x val="0.28011546574886192"/>
          <c:y val="2.67136269532993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2254577940499156E-2"/>
          <c:y val="0.10384223065376497"/>
          <c:w val="0.9176179177944449"/>
          <c:h val="0.86536066669885259"/>
        </c:manualLayout>
      </c:layout>
      <c:pieChart>
        <c:varyColors val="1"/>
        <c:ser>
          <c:idx val="0"/>
          <c:order val="0"/>
          <c:tx>
            <c:strRef>
              <c:f>выб!$B$1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5F3-40EB-A257-ADC496DFA8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5F3-40EB-A257-ADC496DFA8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5F3-40EB-A257-ADC496DFA81E}"/>
              </c:ext>
            </c:extLst>
          </c:dPt>
          <c:dLbls>
            <c:dLbl>
              <c:idx val="0"/>
              <c:layout>
                <c:manualLayout>
                  <c:x val="-1.2079423358876099E-16"/>
                  <c:y val="0.1302739442033763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63,9%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5F3-40EB-A257-ADC496DFA81E}"/>
                </c:ext>
              </c:extLst>
            </c:dLbl>
            <c:dLbl>
              <c:idx val="1"/>
              <c:layout>
                <c:manualLayout>
                  <c:x val="0"/>
                  <c:y val="-0.1417014831685848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29,2%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5F3-40EB-A257-ADC496DFA81E}"/>
                </c:ext>
              </c:extLst>
            </c:dLbl>
            <c:dLbl>
              <c:idx val="2"/>
              <c:layout>
                <c:manualLayout>
                  <c:x val="2.6355409966702888E-2"/>
                  <c:y val="2.2855077930416905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6,7%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5F3-40EB-A257-ADC496DFA8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выб!$A$2:$A$4</c:f>
              <c:strCache>
                <c:ptCount val="3"/>
                <c:pt idx="0">
                  <c:v>Получают услуги ДО</c:v>
                </c:pt>
                <c:pt idx="1">
                  <c:v>Не получают услуги ДО</c:v>
                </c:pt>
                <c:pt idx="2">
                  <c:v>Получали услуги ДО ранее, сейчас не получают</c:v>
                </c:pt>
              </c:strCache>
            </c:strRef>
          </c:cat>
          <c:val>
            <c:numRef>
              <c:f>выб!$B$2:$B$4</c:f>
              <c:numCache>
                <c:formatCode>General</c:formatCode>
                <c:ptCount val="3"/>
                <c:pt idx="0">
                  <c:v>237450</c:v>
                </c:pt>
                <c:pt idx="1">
                  <c:v>108580</c:v>
                </c:pt>
                <c:pt idx="2">
                  <c:v>25038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F3-40EB-A257-ADC496DFA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/>
              <a:t>Получение услуг ДО</a:t>
            </a:r>
          </a:p>
        </c:rich>
      </c:tx>
      <c:layout>
        <c:manualLayout>
          <c:xMode val="edge"/>
          <c:yMode val="edge"/>
          <c:x val="0.39863076347527793"/>
          <c:y val="1.98535613444877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0.55661729574773056</c:v>
                </c:pt>
                <c:pt idx="1">
                  <c:v>0.3536072623029145</c:v>
                </c:pt>
                <c:pt idx="2">
                  <c:v>8.9775441949354995E-2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4-4C18-942E-234B402C4D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0.72736933629601008</c:v>
                </c:pt>
                <c:pt idx="1">
                  <c:v>0.21147715196599362</c:v>
                </c:pt>
                <c:pt idx="2">
                  <c:v>6.1153511737996331E-2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4-4C18-942E-234B402C4D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0.61835670035865664</c:v>
                </c:pt>
                <c:pt idx="1">
                  <c:v>0.31162373655037495</c:v>
                </c:pt>
                <c:pt idx="2">
                  <c:v>7.0019563090968379E-2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64-4C18-942E-234B402C4D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0.78318135764944274</c:v>
                </c:pt>
                <c:pt idx="1">
                  <c:v>0.15562310030395138</c:v>
                </c:pt>
                <c:pt idx="2">
                  <c:v>6.1195542046605877E-2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64-4C18-942E-234B402C4D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0.65514382823509909</c:v>
                </c:pt>
                <c:pt idx="1">
                  <c:v>0.27737710353974965</c:v>
                </c:pt>
                <c:pt idx="2">
                  <c:v>6.747906822515129E-2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64-4C18-942E-234B402C4D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Получают</c:v>
                </c:pt>
                <c:pt idx="1">
                  <c:v>Не получают</c:v>
                </c:pt>
                <c:pt idx="2">
                  <c:v>Получали ранее, сейчас не получаем</c:v>
                </c:pt>
              </c:strCache>
            </c:strRef>
          </c:cat>
          <c:val>
            <c:numRef>
              <c:f>Sheet1!$G$2:$G$4</c:f>
              <c:numCache>
                <c:formatCode>0%</c:formatCode>
                <c:ptCount val="3"/>
                <c:pt idx="0">
                  <c:v>0.56043575998616635</c:v>
                </c:pt>
                <c:pt idx="1">
                  <c:v>0.38054066516802121</c:v>
                </c:pt>
                <c:pt idx="2">
                  <c:v>5.9023574845812436E-2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64-4C18-942E-234B402C4D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7373039"/>
        <c:axId val="1437370959"/>
      </c:barChart>
      <c:catAx>
        <c:axId val="1437373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7370959"/>
        <c:crosses val="autoZero"/>
        <c:auto val="1"/>
        <c:lblAlgn val="ctr"/>
        <c:lblOffset val="100"/>
        <c:noMultiLvlLbl val="0"/>
      </c:catAx>
      <c:valAx>
        <c:axId val="1437370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737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</a:rPr>
              <a:t>Факторы, являющиеся преградами в получении услуг ДО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'прич нех'!$B$12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94-49DF-8BE2-BE8EF310196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894-49DF-8BE2-BE8EF31019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'прич нех'!$C$11:$K$11</c:f>
              <c:strCache>
                <c:ptCount val="9"/>
                <c:pt idx="0">
                  <c:v>Не устраивает качество ДО</c:v>
                </c:pt>
                <c:pt idx="1">
                  <c:v>Не знают о возможности получать услуги ДО</c:v>
                </c:pt>
                <c:pt idx="2">
                  <c:v>Не считают нужным получать услуги ДО</c:v>
                </c:pt>
                <c:pt idx="3">
                  <c:v>Ребенку не интересно получать услуги ДО</c:v>
                </c:pt>
                <c:pt idx="4">
                  <c:v>Нет времени посещать ДО</c:v>
                </c:pt>
                <c:pt idx="5">
                  <c:v>Нет финансовой возможности </c:v>
                </c:pt>
                <c:pt idx="6">
                  <c:v>нет мест, где можно получать услуги ДО</c:v>
                </c:pt>
                <c:pt idx="7">
                  <c:v>Не нашли того, что бы было интересно</c:v>
                </c:pt>
                <c:pt idx="8">
                  <c:v>Нет возможности из-за особенностей здоровья ребенка</c:v>
                </c:pt>
              </c:strCache>
            </c:strRef>
          </c:cat>
          <c:val>
            <c:numRef>
              <c:f>'прич нех'!$C$12:$K$12</c:f>
              <c:numCache>
                <c:formatCode>0.0%</c:formatCode>
                <c:ptCount val="9"/>
                <c:pt idx="0">
                  <c:v>3.5000000000000003E-2</c:v>
                </c:pt>
                <c:pt idx="1">
                  <c:v>8.8333333333333333E-2</c:v>
                </c:pt>
                <c:pt idx="2">
                  <c:v>0.04</c:v>
                </c:pt>
                <c:pt idx="3">
                  <c:v>3.4166666666666665E-2</c:v>
                </c:pt>
                <c:pt idx="4">
                  <c:v>0.22166666666666668</c:v>
                </c:pt>
                <c:pt idx="5">
                  <c:v>0.33000000000000007</c:v>
                </c:pt>
                <c:pt idx="6">
                  <c:v>0.11166666666666669</c:v>
                </c:pt>
                <c:pt idx="7">
                  <c:v>0.11166666666666668</c:v>
                </c:pt>
                <c:pt idx="8">
                  <c:v>2.4166666666666666E-2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D-42E2-9FA3-4AD3FFCFE4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1730975"/>
        <c:axId val="541725151"/>
      </c:barChart>
      <c:catAx>
        <c:axId val="541730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1725151"/>
        <c:crosses val="autoZero"/>
        <c:auto val="1"/>
        <c:lblAlgn val="ctr"/>
        <c:lblOffset val="100"/>
        <c:noMultiLvlLbl val="0"/>
      </c:catAx>
      <c:valAx>
        <c:axId val="5417251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1730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'пред ф'!$A$9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12C-4F98-BDD5-AA8993FFFE9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2C-4F98-BDD5-AA8993FFFE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'пред ф'!$B$1:$G$2</c:f>
              <c:strCache>
                <c:ptCount val="6"/>
                <c:pt idx="0">
                  <c:v>Периодические интенсивные сессии</c:v>
                </c:pt>
                <c:pt idx="1">
                  <c:v>Образование в каникулярное время (между четвертями)</c:v>
                </c:pt>
                <c:pt idx="2">
                  <c:v>Летний образовательный отдых (от 10 до 20 дней)</c:v>
                </c:pt>
                <c:pt idx="3">
                  <c:v>Комбинированный вариант </c:v>
                </c:pt>
                <c:pt idx="4">
                  <c:v>Длительная программа, которая даст ребёнку предпрофессиональную подготовку</c:v>
                </c:pt>
                <c:pt idx="5">
                  <c:v>Дистанционная программа</c:v>
                </c:pt>
              </c:strCache>
              <c:extLst/>
            </c:strRef>
          </c:cat>
          <c:val>
            <c:numRef>
              <c:f>'пред ф'!$B$9:$G$9</c:f>
              <c:numCache>
                <c:formatCode>General</c:formatCode>
                <c:ptCount val="6"/>
                <c:pt idx="0">
                  <c:v>3.6</c:v>
                </c:pt>
                <c:pt idx="1">
                  <c:v>2.69</c:v>
                </c:pt>
                <c:pt idx="2">
                  <c:v>2.4900000000000002</c:v>
                </c:pt>
                <c:pt idx="3">
                  <c:v>3.31</c:v>
                </c:pt>
                <c:pt idx="4">
                  <c:v>3.87</c:v>
                </c:pt>
                <c:pt idx="5">
                  <c:v>1.54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EA-45CA-83A5-651D2CFC5B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2868655"/>
        <c:axId val="1172877391"/>
      </c:barChart>
      <c:catAx>
        <c:axId val="1172868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877391"/>
        <c:crosses val="autoZero"/>
        <c:auto val="1"/>
        <c:lblAlgn val="ctr"/>
        <c:lblOffset val="100"/>
        <c:noMultiLvlLbl val="0"/>
      </c:catAx>
      <c:valAx>
        <c:axId val="117287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86865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'рез ДО'!$A$9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2C6-476C-A8D9-A475A73043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C6-476C-A8D9-A475A73043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'рез ДО'!$B$2:$F$2</c:f>
              <c:strCache>
                <c:ptCount val="5"/>
                <c:pt idx="0">
                  <c:v>Получаю обратную связь от педагога</c:v>
                </c:pt>
                <c:pt idx="1">
                  <c:v>Получаю обратную связь от ребенка</c:v>
                </c:pt>
                <c:pt idx="2">
                  <c:v>Получаю обратную связь от внешнего эксперта </c:v>
                </c:pt>
                <c:pt idx="3">
                  <c:v>Смотрю на то, как меняется качество того, что ребенок делает </c:v>
                </c:pt>
                <c:pt idx="4">
                  <c:v>Участие ребенка в конкурсах и олимпиадах </c:v>
                </c:pt>
              </c:strCache>
            </c:strRef>
          </c:cat>
          <c:val>
            <c:numRef>
              <c:f>'рез ДО'!$B$9:$F$9</c:f>
              <c:numCache>
                <c:formatCode>General</c:formatCode>
                <c:ptCount val="5"/>
                <c:pt idx="0">
                  <c:v>2.2000000000000002</c:v>
                </c:pt>
                <c:pt idx="1">
                  <c:v>2.89</c:v>
                </c:pt>
                <c:pt idx="2">
                  <c:v>0.53</c:v>
                </c:pt>
                <c:pt idx="3">
                  <c:v>3.14</c:v>
                </c:pt>
                <c:pt idx="4">
                  <c:v>1.24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B-41B0-8D74-13E7A797AD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7729807"/>
        <c:axId val="1107730223"/>
      </c:barChart>
      <c:catAx>
        <c:axId val="110772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7730223"/>
        <c:crosses val="autoZero"/>
        <c:auto val="1"/>
        <c:lblAlgn val="ctr"/>
        <c:lblOffset val="100"/>
        <c:noMultiLvlLbl val="0"/>
      </c:catAx>
      <c:valAx>
        <c:axId val="1107730223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772980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'1'!$B$2</c:f>
              <c:strCache>
                <c:ptCount val="1"/>
                <c:pt idx="0">
                  <c:v>Натуральная доступность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'1'!$B$9</c:f>
              <c:numCache>
                <c:formatCode>General</c:formatCode>
                <c:ptCount val="1"/>
                <c:pt idx="0">
                  <c:v>2.5499999999999998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E-4783-B85C-672F3B4009ED}"/>
            </c:ext>
          </c:extLst>
        </c:ser>
        <c:ser>
          <c:idx val="1"/>
          <c:order val="1"/>
          <c:tx>
            <c:strRef>
              <c:f>'1'!$C$2</c:f>
              <c:strCache>
                <c:ptCount val="1"/>
                <c:pt idx="0">
                  <c:v>Транспортная доступность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'1'!$C$9</c:f>
              <c:numCache>
                <c:formatCode>General</c:formatCode>
                <c:ptCount val="1"/>
                <c:pt idx="0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5E-4783-B85C-672F3B4009ED}"/>
            </c:ext>
          </c:extLst>
        </c:ser>
        <c:ser>
          <c:idx val="2"/>
          <c:order val="2"/>
          <c:tx>
            <c:strRef>
              <c:f>'1'!$D$2</c:f>
              <c:strCache>
                <c:ptCount val="1"/>
                <c:pt idx="0">
                  <c:v>Финансовая доступность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'1'!$D$9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5E-4783-B85C-672F3B4009ED}"/>
            </c:ext>
          </c:extLst>
        </c:ser>
        <c:ser>
          <c:idx val="3"/>
          <c:order val="3"/>
          <c:tx>
            <c:strRef>
              <c:f>'1'!$E$2</c:f>
              <c:strCache>
                <c:ptCount val="1"/>
                <c:pt idx="0">
                  <c:v>Конкурентная доступность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'1'!$E$9</c:f>
              <c:numCache>
                <c:formatCode>General</c:formatCode>
                <c:ptCount val="1"/>
                <c:pt idx="0">
                  <c:v>3.35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5E-4783-B85C-672F3B4009ED}"/>
            </c:ext>
          </c:extLst>
        </c:ser>
        <c:ser>
          <c:idx val="4"/>
          <c:order val="4"/>
          <c:tx>
            <c:strRef>
              <c:f>'1'!$F$2</c:f>
              <c:strCache>
                <c:ptCount val="1"/>
                <c:pt idx="0">
                  <c:v>Инфраструктурная доступность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'1'!$F$9</c:f>
              <c:numCache>
                <c:formatCode>General</c:formatCode>
                <c:ptCount val="1"/>
                <c:pt idx="0">
                  <c:v>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5E-4783-B85C-672F3B4009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663215"/>
        <c:axId val="50663631"/>
      </c:barChart>
      <c:catAx>
        <c:axId val="5066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3631"/>
        <c:crosses val="autoZero"/>
        <c:auto val="1"/>
        <c:lblAlgn val="ctr"/>
        <c:lblOffset val="100"/>
        <c:noMultiLvlLbl val="0"/>
      </c:catAx>
      <c:valAx>
        <c:axId val="50663631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3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897894932280826E-2"/>
          <c:y val="0.78649874748261051"/>
          <c:w val="0.94569219363204848"/>
          <c:h val="0.19890546951109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'1'!$A$3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'1'!$B$3:$F$3</c:f>
              <c:numCache>
                <c:formatCode>0.0</c:formatCode>
                <c:ptCount val="5"/>
                <c:pt idx="0">
                  <c:v>3.2124999999999999</c:v>
                </c:pt>
                <c:pt idx="1">
                  <c:v>2.9249999999999998</c:v>
                </c:pt>
                <c:pt idx="2">
                  <c:v>1.875</c:v>
                </c:pt>
                <c:pt idx="3">
                  <c:v>3.0874999999999999</c:v>
                </c:pt>
                <c:pt idx="4">
                  <c:v>2.625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1-489A-A141-F69985315391}"/>
            </c:ext>
          </c:extLst>
        </c:ser>
        <c:ser>
          <c:idx val="1"/>
          <c:order val="1"/>
          <c:tx>
            <c:strRef>
              <c:f>'1'!$A$4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'1'!$B$4:$F$4</c:f>
              <c:numCache>
                <c:formatCode>0.0</c:formatCode>
                <c:ptCount val="5"/>
                <c:pt idx="0">
                  <c:v>2.7749999999999999</c:v>
                </c:pt>
                <c:pt idx="1">
                  <c:v>2.9125000000000001</c:v>
                </c:pt>
                <c:pt idx="2">
                  <c:v>1.825</c:v>
                </c:pt>
                <c:pt idx="3">
                  <c:v>2.9874999999999998</c:v>
                </c:pt>
                <c:pt idx="4">
                  <c:v>2.85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F1-489A-A141-F69985315391}"/>
            </c:ext>
          </c:extLst>
        </c:ser>
        <c:ser>
          <c:idx val="2"/>
          <c:order val="2"/>
          <c:tx>
            <c:strRef>
              <c:f>'1'!$A$5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'1'!$B$5:$F$5</c:f>
              <c:numCache>
                <c:formatCode>0.0</c:formatCode>
                <c:ptCount val="5"/>
                <c:pt idx="0">
                  <c:v>2.2250000000000001</c:v>
                </c:pt>
                <c:pt idx="1">
                  <c:v>3.1875</c:v>
                </c:pt>
                <c:pt idx="2">
                  <c:v>2.5499999999999998</c:v>
                </c:pt>
                <c:pt idx="3">
                  <c:v>3.4624999999999999</c:v>
                </c:pt>
                <c:pt idx="4">
                  <c:v>2.8624999999999998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F1-489A-A141-F69985315391}"/>
            </c:ext>
          </c:extLst>
        </c:ser>
        <c:ser>
          <c:idx val="3"/>
          <c:order val="3"/>
          <c:tx>
            <c:strRef>
              <c:f>'1'!$A$6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'1'!$B$6:$F$6</c:f>
              <c:numCache>
                <c:formatCode>0.0</c:formatCode>
                <c:ptCount val="5"/>
                <c:pt idx="0">
                  <c:v>2.7875000000000001</c:v>
                </c:pt>
                <c:pt idx="1">
                  <c:v>2.75</c:v>
                </c:pt>
                <c:pt idx="2">
                  <c:v>1.9750000000000001</c:v>
                </c:pt>
                <c:pt idx="3">
                  <c:v>3.0375000000000001</c:v>
                </c:pt>
                <c:pt idx="4">
                  <c:v>2.7749999999999999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F1-489A-A141-F69985315391}"/>
            </c:ext>
          </c:extLst>
        </c:ser>
        <c:ser>
          <c:idx val="4"/>
          <c:order val="4"/>
          <c:tx>
            <c:strRef>
              <c:f>'1'!$A$7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'1'!$B$7:$F$7</c:f>
              <c:numCache>
                <c:formatCode>0.0</c:formatCode>
                <c:ptCount val="5"/>
                <c:pt idx="0">
                  <c:v>2.2875000000000001</c:v>
                </c:pt>
                <c:pt idx="1">
                  <c:v>3</c:v>
                </c:pt>
                <c:pt idx="2">
                  <c:v>2.5750000000000002</c:v>
                </c:pt>
                <c:pt idx="3">
                  <c:v>3.5249999999999999</c:v>
                </c:pt>
                <c:pt idx="4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F1-489A-A141-F69985315391}"/>
            </c:ext>
          </c:extLst>
        </c:ser>
        <c:ser>
          <c:idx val="5"/>
          <c:order val="5"/>
          <c:tx>
            <c:strRef>
              <c:f>'1'!$A$8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'1'!$B$2:$F$2</c:f>
              <c:strCache>
                <c:ptCount val="5"/>
                <c:pt idx="0">
                  <c:v>Натуральная доступность</c:v>
                </c:pt>
                <c:pt idx="1">
                  <c:v>Транспортная доступность</c:v>
                </c:pt>
                <c:pt idx="2">
                  <c:v>Финансовая доступность</c:v>
                </c:pt>
                <c:pt idx="3">
                  <c:v>Конкурентная доступность</c:v>
                </c:pt>
                <c:pt idx="4">
                  <c:v>Инфраструктурная доступность</c:v>
                </c:pt>
              </c:strCache>
            </c:strRef>
          </c:cat>
          <c:val>
            <c:numRef>
              <c:f>'1'!$B$8:$F$8</c:f>
              <c:numCache>
                <c:formatCode>0.0</c:formatCode>
                <c:ptCount val="5"/>
                <c:pt idx="0">
                  <c:v>1.9875</c:v>
                </c:pt>
                <c:pt idx="1">
                  <c:v>2.8374999999999999</c:v>
                </c:pt>
                <c:pt idx="2">
                  <c:v>2.9874999999999998</c:v>
                </c:pt>
                <c:pt idx="3">
                  <c:v>4.0125000000000002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F1-489A-A141-F699853153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06143"/>
        <c:axId val="2075503647"/>
      </c:barChart>
      <c:catAx>
        <c:axId val="207550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3647"/>
        <c:crosses val="autoZero"/>
        <c:auto val="1"/>
        <c:lblAlgn val="ctr"/>
        <c:lblOffset val="100"/>
        <c:noMultiLvlLbl val="0"/>
      </c:catAx>
      <c:valAx>
        <c:axId val="2075503647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614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949437222259671E-3"/>
          <c:y val="0.87220040335420868"/>
          <c:w val="0.9761265485671059"/>
          <c:h val="0.115021850449057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'2'!$B$2</c:f>
              <c:strCache>
                <c:ptCount val="1"/>
                <c:pt idx="0">
                  <c:v>Высокие «формализованные» образовательные достижения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'2'!$B$9</c:f>
              <c:numCache>
                <c:formatCode>0.00</c:formatCode>
                <c:ptCount val="1"/>
                <c:pt idx="0">
                  <c:v>1.85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0-4489-9467-4E132695BCA9}"/>
            </c:ext>
          </c:extLst>
        </c:ser>
        <c:ser>
          <c:idx val="1"/>
          <c:order val="1"/>
          <c:tx>
            <c:strRef>
              <c:f>'2'!$C$2</c:f>
              <c:strCache>
                <c:ptCount val="1"/>
                <c:pt idx="0">
                  <c:v>Удовлетворение интересов и любопытства ребенка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'2'!$C$9</c:f>
              <c:numCache>
                <c:formatCode>0.00</c:formatCode>
                <c:ptCount val="1"/>
                <c:pt idx="0">
                  <c:v>3.07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0-4489-9467-4E132695BCA9}"/>
            </c:ext>
          </c:extLst>
        </c:ser>
        <c:ser>
          <c:idx val="2"/>
          <c:order val="2"/>
          <c:tx>
            <c:strRef>
              <c:f>'2'!$D$2</c:f>
              <c:strCache>
                <c:ptCount val="1"/>
                <c:pt idx="0">
                  <c:v>Социальное окружение и его формирование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'2'!$D$9</c:f>
              <c:numCache>
                <c:formatCode>0.00</c:formatCode>
                <c:ptCount val="1"/>
                <c:pt idx="0">
                  <c:v>1.05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0-4489-9467-4E132695BCA9}"/>
            </c:ext>
          </c:extLst>
        </c:ser>
        <c:ser>
          <c:idx val="3"/>
          <c:order val="3"/>
          <c:tx>
            <c:strRef>
              <c:f>'2'!$E$2</c:f>
              <c:strCache>
                <c:ptCount val="1"/>
                <c:pt idx="0">
                  <c:v> Получение безопасного и культурного досуга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'2'!$E$9</c:f>
              <c:numCache>
                <c:formatCode>0.00</c:formatCode>
                <c:ptCount val="1"/>
                <c:pt idx="0">
                  <c:v>1.68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70-4489-9467-4E132695BCA9}"/>
            </c:ext>
          </c:extLst>
        </c:ser>
        <c:ser>
          <c:idx val="4"/>
          <c:order val="4"/>
          <c:tx>
            <c:strRef>
              <c:f>'2'!$F$2</c:f>
              <c:strCache>
                <c:ptCount val="1"/>
                <c:pt idx="0">
                  <c:v>Получение авторских личностно-значимых результатов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'2'!$F$9</c:f>
              <c:numCache>
                <c:formatCode>0.00</c:formatCode>
                <c:ptCount val="1"/>
                <c:pt idx="0">
                  <c:v>2.36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70-4489-9467-4E132695BC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2784047"/>
        <c:axId val="2102787375"/>
      </c:barChart>
      <c:catAx>
        <c:axId val="2102784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2787375"/>
        <c:crosses val="autoZero"/>
        <c:auto val="1"/>
        <c:lblAlgn val="ctr"/>
        <c:lblOffset val="100"/>
        <c:noMultiLvlLbl val="0"/>
      </c:catAx>
      <c:valAx>
        <c:axId val="2102787375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78404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118281101858869E-2"/>
          <c:y val="0.67426206579508674"/>
          <c:w val="0.95908742678198622"/>
          <c:h val="0.31209693487461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Мотивация к получению дополнительного образования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r>
              <a:rPr lang="ru-RU" sz="1800" b="0" i="0" baseline="0" dirty="0">
                <a:solidFill>
                  <a:schemeClr val="tx1"/>
                </a:solidFill>
                <a:effectLst/>
              </a:rPr>
              <a:t>(распределение по территориям)</a:t>
            </a:r>
            <a:endParaRPr lang="ru-RU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6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'2'!$A$3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'2'!$B$3:$F$3</c:f>
              <c:numCache>
                <c:formatCode>0.0</c:formatCode>
                <c:ptCount val="5"/>
                <c:pt idx="0">
                  <c:v>1.78</c:v>
                </c:pt>
                <c:pt idx="1">
                  <c:v>3.18</c:v>
                </c:pt>
                <c:pt idx="2">
                  <c:v>1.08</c:v>
                </c:pt>
                <c:pt idx="3">
                  <c:v>1.48</c:v>
                </c:pt>
                <c:pt idx="4">
                  <c:v>2.4750000000000001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3-45B5-9ECA-D71BCEE91477}"/>
            </c:ext>
          </c:extLst>
        </c:ser>
        <c:ser>
          <c:idx val="1"/>
          <c:order val="1"/>
          <c:tx>
            <c:strRef>
              <c:f>'2'!$A$4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'2'!$B$4:$F$4</c:f>
              <c:numCache>
                <c:formatCode>0.0</c:formatCode>
                <c:ptCount val="5"/>
                <c:pt idx="0">
                  <c:v>1.78</c:v>
                </c:pt>
                <c:pt idx="1">
                  <c:v>3.03</c:v>
                </c:pt>
                <c:pt idx="2">
                  <c:v>0.93500000000000005</c:v>
                </c:pt>
                <c:pt idx="3">
                  <c:v>1.7350000000000001</c:v>
                </c:pt>
                <c:pt idx="4">
                  <c:v>2.5150000000000001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D3-45B5-9ECA-D71BCEE91477}"/>
            </c:ext>
          </c:extLst>
        </c:ser>
        <c:ser>
          <c:idx val="2"/>
          <c:order val="2"/>
          <c:tx>
            <c:strRef>
              <c:f>'2'!$A$5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'2'!$B$5:$F$5</c:f>
              <c:numCache>
                <c:formatCode>0.0</c:formatCode>
                <c:ptCount val="5"/>
                <c:pt idx="0">
                  <c:v>1.835</c:v>
                </c:pt>
                <c:pt idx="1">
                  <c:v>3.0750000000000002</c:v>
                </c:pt>
                <c:pt idx="2">
                  <c:v>1.1000000000000001</c:v>
                </c:pt>
                <c:pt idx="3">
                  <c:v>1.7250000000000001</c:v>
                </c:pt>
                <c:pt idx="4">
                  <c:v>2.2650000000000001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D3-45B5-9ECA-D71BCEE91477}"/>
            </c:ext>
          </c:extLst>
        </c:ser>
        <c:ser>
          <c:idx val="3"/>
          <c:order val="3"/>
          <c:tx>
            <c:strRef>
              <c:f>'2'!$A$6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'2'!$B$6:$F$6</c:f>
              <c:numCache>
                <c:formatCode>0.0</c:formatCode>
                <c:ptCount val="5"/>
                <c:pt idx="0">
                  <c:v>2.085</c:v>
                </c:pt>
                <c:pt idx="1">
                  <c:v>3.08</c:v>
                </c:pt>
                <c:pt idx="2">
                  <c:v>1.05</c:v>
                </c:pt>
                <c:pt idx="3">
                  <c:v>1.615</c:v>
                </c:pt>
                <c:pt idx="4">
                  <c:v>2.165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D3-45B5-9ECA-D71BCEE91477}"/>
            </c:ext>
          </c:extLst>
        </c:ser>
        <c:ser>
          <c:idx val="4"/>
          <c:order val="4"/>
          <c:tx>
            <c:strRef>
              <c:f>'2'!$A$7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'2'!$B$7:$F$7</c:f>
              <c:numCache>
                <c:formatCode>0.0</c:formatCode>
                <c:ptCount val="5"/>
                <c:pt idx="0">
                  <c:v>1.73</c:v>
                </c:pt>
                <c:pt idx="1">
                  <c:v>3.0950000000000002</c:v>
                </c:pt>
                <c:pt idx="2">
                  <c:v>1.04</c:v>
                </c:pt>
                <c:pt idx="3">
                  <c:v>1.64</c:v>
                </c:pt>
                <c:pt idx="4">
                  <c:v>2.4950000000000001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D3-45B5-9ECA-D71BCEE91477}"/>
            </c:ext>
          </c:extLst>
        </c:ser>
        <c:ser>
          <c:idx val="5"/>
          <c:order val="5"/>
          <c:tx>
            <c:strRef>
              <c:f>'2'!$A$8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'2'!$B$2:$F$2</c:f>
              <c:strCache>
                <c:ptCount val="5"/>
                <c:pt idx="0">
                  <c:v>Высокие «формализованные» образовательные достижения</c:v>
                </c:pt>
                <c:pt idx="1">
                  <c:v>Удовлетворение интересов и любопытства ребенка</c:v>
                </c:pt>
                <c:pt idx="2">
                  <c:v>Социальное окружение и его формирование</c:v>
                </c:pt>
                <c:pt idx="3">
                  <c:v> Получение безопасного и культурного досуга</c:v>
                </c:pt>
                <c:pt idx="4">
                  <c:v>Получение авторских личностно-значимых результатов</c:v>
                </c:pt>
              </c:strCache>
            </c:strRef>
          </c:cat>
          <c:val>
            <c:numRef>
              <c:f>'2'!$B$8:$F$8</c:f>
              <c:numCache>
                <c:formatCode>0.0</c:formatCode>
                <c:ptCount val="5"/>
                <c:pt idx="0">
                  <c:v>1.885</c:v>
                </c:pt>
                <c:pt idx="1">
                  <c:v>2.9649999999999999</c:v>
                </c:pt>
                <c:pt idx="2">
                  <c:v>1.0649999999999999</c:v>
                </c:pt>
                <c:pt idx="3">
                  <c:v>1.865</c:v>
                </c:pt>
                <c:pt idx="4">
                  <c:v>2.2200000000000002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D3-45B5-9ECA-D71BCEE914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2791535"/>
        <c:axId val="2102787791"/>
      </c:barChart>
      <c:catAx>
        <c:axId val="210279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787791"/>
        <c:crosses val="autoZero"/>
        <c:auto val="1"/>
        <c:lblAlgn val="ctr"/>
        <c:lblOffset val="100"/>
        <c:noMultiLvlLbl val="0"/>
      </c:catAx>
      <c:valAx>
        <c:axId val="2102787791"/>
        <c:scaling>
          <c:orientation val="minMax"/>
          <c:max val="3.8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79153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'3'!$B$2</c:f>
              <c:strCache>
                <c:ptCount val="1"/>
                <c:pt idx="0">
                  <c:v>Конкурентоспособность ребёнка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'3'!$B$9</c:f>
              <c:numCache>
                <c:formatCode>General</c:formatCode>
                <c:ptCount val="1"/>
                <c:pt idx="0">
                  <c:v>1.86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1-4227-B466-540E4B3E15A7}"/>
            </c:ext>
          </c:extLst>
        </c:ser>
        <c:ser>
          <c:idx val="1"/>
          <c:order val="1"/>
          <c:tx>
            <c:strRef>
              <c:f>'3'!$C$2</c:f>
              <c:strCache>
                <c:ptCount val="1"/>
                <c:pt idx="0">
                  <c:v>Личностных эффектов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'3'!$C$9</c:f>
              <c:numCache>
                <c:formatCode>General</c:formatCode>
                <c:ptCount val="1"/>
                <c:pt idx="0">
                  <c:v>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F1-4227-B466-540E4B3E15A7}"/>
            </c:ext>
          </c:extLst>
        </c:ser>
        <c:ser>
          <c:idx val="2"/>
          <c:order val="2"/>
          <c:tx>
            <c:strRef>
              <c:f>'3'!$D$2</c:f>
              <c:strCache>
                <c:ptCount val="1"/>
                <c:pt idx="0">
                  <c:v>Общеразвивающих эффектов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'3'!$D$9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1-4227-B466-540E4B3E15A7}"/>
            </c:ext>
          </c:extLst>
        </c:ser>
        <c:ser>
          <c:idx val="3"/>
          <c:order val="3"/>
          <c:tx>
            <c:strRef>
              <c:f>'3'!$E$2</c:f>
              <c:strCache>
                <c:ptCount val="1"/>
                <c:pt idx="0">
                  <c:v>Предметного содержания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'3'!$E$9</c:f>
              <c:numCache>
                <c:formatCode>General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F1-4227-B466-540E4B3E15A7}"/>
            </c:ext>
          </c:extLst>
        </c:ser>
        <c:ser>
          <c:idx val="4"/>
          <c:order val="4"/>
          <c:tx>
            <c:strRef>
              <c:f>'3'!$F$2</c:f>
              <c:strCache>
                <c:ptCount val="1"/>
                <c:pt idx="0">
                  <c:v>Компетентностного содержания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'3'!$A$9</c:f>
              <c:strCache>
                <c:ptCount val="1"/>
                <c:pt idx="0">
                  <c:v>Средняя оценка</c:v>
                </c:pt>
              </c:strCache>
            </c:strRef>
          </c:cat>
          <c:val>
            <c:numRef>
              <c:f>'3'!$F$9</c:f>
              <c:numCache>
                <c:formatCode>General</c:formatCode>
                <c:ptCount val="1"/>
                <c:pt idx="0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F1-4227-B466-540E4B3E15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2066319"/>
        <c:axId val="2102063407"/>
      </c:barChart>
      <c:catAx>
        <c:axId val="2102066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063407"/>
        <c:crosses val="autoZero"/>
        <c:auto val="1"/>
        <c:lblAlgn val="ctr"/>
        <c:lblOffset val="100"/>
        <c:noMultiLvlLbl val="0"/>
      </c:catAx>
      <c:valAx>
        <c:axId val="2102063407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206631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</a:rPr>
              <a:t>Запросы семей на содержание результатов дополнительного образования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'3'!$A$3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'3'!$B$3:$F$3</c:f>
              <c:numCache>
                <c:formatCode>0.0</c:formatCode>
                <c:ptCount val="5"/>
                <c:pt idx="0">
                  <c:v>1.6950000000000001</c:v>
                </c:pt>
                <c:pt idx="1">
                  <c:v>2.8849999999999998</c:v>
                </c:pt>
                <c:pt idx="2">
                  <c:v>2.63</c:v>
                </c:pt>
                <c:pt idx="3">
                  <c:v>0.88500000000000001</c:v>
                </c:pt>
                <c:pt idx="4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9-4FCC-A88F-74C9A2915AD9}"/>
            </c:ext>
          </c:extLst>
        </c:ser>
        <c:ser>
          <c:idx val="1"/>
          <c:order val="1"/>
          <c:tx>
            <c:strRef>
              <c:f>'3'!$A$4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'3'!$B$4:$F$4</c:f>
              <c:numCache>
                <c:formatCode>0.0</c:formatCode>
                <c:ptCount val="5"/>
                <c:pt idx="0">
                  <c:v>2.0750000000000002</c:v>
                </c:pt>
                <c:pt idx="1">
                  <c:v>2.91</c:v>
                </c:pt>
                <c:pt idx="2">
                  <c:v>2.35</c:v>
                </c:pt>
                <c:pt idx="3">
                  <c:v>0.75</c:v>
                </c:pt>
                <c:pt idx="4">
                  <c:v>1.91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C9-4FCC-A88F-74C9A2915AD9}"/>
            </c:ext>
          </c:extLst>
        </c:ser>
        <c:ser>
          <c:idx val="2"/>
          <c:order val="2"/>
          <c:tx>
            <c:strRef>
              <c:f>'3'!$A$5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'3'!$B$5:$F$5</c:f>
              <c:numCache>
                <c:formatCode>0.0</c:formatCode>
                <c:ptCount val="5"/>
                <c:pt idx="0">
                  <c:v>1.885</c:v>
                </c:pt>
                <c:pt idx="1">
                  <c:v>2.835</c:v>
                </c:pt>
                <c:pt idx="2">
                  <c:v>2.6949999999999998</c:v>
                </c:pt>
                <c:pt idx="3">
                  <c:v>0.77</c:v>
                </c:pt>
                <c:pt idx="4">
                  <c:v>1.8149999999999999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C9-4FCC-A88F-74C9A2915AD9}"/>
            </c:ext>
          </c:extLst>
        </c:ser>
        <c:ser>
          <c:idx val="3"/>
          <c:order val="3"/>
          <c:tx>
            <c:strRef>
              <c:f>'3'!$A$6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'3'!$B$6:$F$6</c:f>
              <c:numCache>
                <c:formatCode>0.0</c:formatCode>
                <c:ptCount val="5"/>
                <c:pt idx="0">
                  <c:v>1.6950000000000001</c:v>
                </c:pt>
                <c:pt idx="1">
                  <c:v>2.9849999999999999</c:v>
                </c:pt>
                <c:pt idx="2">
                  <c:v>2.46</c:v>
                </c:pt>
                <c:pt idx="3">
                  <c:v>0.93500000000000005</c:v>
                </c:pt>
                <c:pt idx="4">
                  <c:v>1.925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C9-4FCC-A88F-74C9A2915AD9}"/>
            </c:ext>
          </c:extLst>
        </c:ser>
        <c:ser>
          <c:idx val="4"/>
          <c:order val="4"/>
          <c:tx>
            <c:strRef>
              <c:f>'3'!$A$7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'3'!$B$7:$F$7</c:f>
              <c:numCache>
                <c:formatCode>0.0</c:formatCode>
                <c:ptCount val="5"/>
                <c:pt idx="0">
                  <c:v>1.845</c:v>
                </c:pt>
                <c:pt idx="1">
                  <c:v>2.83</c:v>
                </c:pt>
                <c:pt idx="2">
                  <c:v>2.7349999999999999</c:v>
                </c:pt>
                <c:pt idx="3">
                  <c:v>0.755</c:v>
                </c:pt>
                <c:pt idx="4">
                  <c:v>1.83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C9-4FCC-A88F-74C9A2915AD9}"/>
            </c:ext>
          </c:extLst>
        </c:ser>
        <c:ser>
          <c:idx val="5"/>
          <c:order val="5"/>
          <c:tx>
            <c:strRef>
              <c:f>'3'!$A$8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'3'!$B$2:$F$2</c:f>
              <c:strCache>
                <c:ptCount val="5"/>
                <c:pt idx="0">
                  <c:v>Конкурентоспособность ребёнка</c:v>
                </c:pt>
                <c:pt idx="1">
                  <c:v>Личностных эффектов</c:v>
                </c:pt>
                <c:pt idx="2">
                  <c:v>Общеразвивающих эффектов</c:v>
                </c:pt>
                <c:pt idx="3">
                  <c:v>Предметного содержания</c:v>
                </c:pt>
                <c:pt idx="4">
                  <c:v>Компетентностного содержания</c:v>
                </c:pt>
              </c:strCache>
            </c:strRef>
          </c:cat>
          <c:val>
            <c:numRef>
              <c:f>'3'!$B$8:$F$8</c:f>
              <c:numCache>
                <c:formatCode>0.0</c:formatCode>
                <c:ptCount val="5"/>
                <c:pt idx="0">
                  <c:v>1.9550000000000001</c:v>
                </c:pt>
                <c:pt idx="1">
                  <c:v>2.7</c:v>
                </c:pt>
                <c:pt idx="2">
                  <c:v>2.7149999999999999</c:v>
                </c:pt>
                <c:pt idx="3">
                  <c:v>0.72</c:v>
                </c:pt>
                <c:pt idx="4">
                  <c:v>1.905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B-4458-8A70-59E5347EE6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500735"/>
        <c:axId val="2075507807"/>
      </c:barChart>
      <c:catAx>
        <c:axId val="2075500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7807"/>
        <c:crosses val="autoZero"/>
        <c:auto val="1"/>
        <c:lblAlgn val="ctr"/>
        <c:lblOffset val="100"/>
        <c:noMultiLvlLbl val="0"/>
      </c:catAx>
      <c:valAx>
        <c:axId val="2075507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073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61A-4359-929D-D0233208514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1A-4359-929D-D0233208514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1A-4359-929D-D023320851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'4'!$B$9:$I$9</c:f>
              <c:numCache>
                <c:formatCode>0%</c:formatCode>
                <c:ptCount val="8"/>
                <c:pt idx="0">
                  <c:v>0.06</c:v>
                </c:pt>
                <c:pt idx="1">
                  <c:v>0.1</c:v>
                </c:pt>
                <c:pt idx="2">
                  <c:v>0.17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0.18</c:v>
                </c:pt>
                <c:pt idx="6">
                  <c:v>0.2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6-4246-A3C5-372189D590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075501983"/>
        <c:axId val="2075503231"/>
      </c:barChart>
      <c:catAx>
        <c:axId val="207550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3231"/>
        <c:crosses val="autoZero"/>
        <c:auto val="1"/>
        <c:lblAlgn val="ctr"/>
        <c:lblOffset val="100"/>
        <c:noMultiLvlLbl val="0"/>
      </c:catAx>
      <c:valAx>
        <c:axId val="2075503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01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'4'!$A$3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'4'!$B$3:$I$3</c:f>
              <c:numCache>
                <c:formatCode>0%</c:formatCode>
                <c:ptCount val="8"/>
                <c:pt idx="0">
                  <c:v>0.04</c:v>
                </c:pt>
                <c:pt idx="1">
                  <c:v>0.1</c:v>
                </c:pt>
                <c:pt idx="2">
                  <c:v>0.18</c:v>
                </c:pt>
                <c:pt idx="3">
                  <c:v>0.15</c:v>
                </c:pt>
                <c:pt idx="4">
                  <c:v>0.13</c:v>
                </c:pt>
                <c:pt idx="5">
                  <c:v>0.18</c:v>
                </c:pt>
                <c:pt idx="6">
                  <c:v>0.19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6-461E-BBC0-A9A0F875AB29}"/>
            </c:ext>
          </c:extLst>
        </c:ser>
        <c:ser>
          <c:idx val="1"/>
          <c:order val="1"/>
          <c:tx>
            <c:strRef>
              <c:f>'4'!$A$4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'4'!$B$4:$I$4</c:f>
              <c:numCache>
                <c:formatCode>0%</c:formatCode>
                <c:ptCount val="8"/>
                <c:pt idx="0">
                  <c:v>7.0000000000000007E-2</c:v>
                </c:pt>
                <c:pt idx="1">
                  <c:v>0.1</c:v>
                </c:pt>
                <c:pt idx="2">
                  <c:v>0.17</c:v>
                </c:pt>
                <c:pt idx="3">
                  <c:v>0.13</c:v>
                </c:pt>
                <c:pt idx="4">
                  <c:v>0.13</c:v>
                </c:pt>
                <c:pt idx="5">
                  <c:v>0.17</c:v>
                </c:pt>
                <c:pt idx="6">
                  <c:v>0.2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36-461E-BBC0-A9A0F875AB29}"/>
            </c:ext>
          </c:extLst>
        </c:ser>
        <c:ser>
          <c:idx val="2"/>
          <c:order val="2"/>
          <c:tx>
            <c:strRef>
              <c:f>'4'!$A$5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'4'!$B$5:$I$5</c:f>
              <c:numCache>
                <c:formatCode>0%</c:formatCode>
                <c:ptCount val="8"/>
                <c:pt idx="0">
                  <c:v>0.06</c:v>
                </c:pt>
                <c:pt idx="1">
                  <c:v>0.11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0.18</c:v>
                </c:pt>
                <c:pt idx="6">
                  <c:v>0.21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36-461E-BBC0-A9A0F875AB29}"/>
            </c:ext>
          </c:extLst>
        </c:ser>
        <c:ser>
          <c:idx val="3"/>
          <c:order val="3"/>
          <c:tx>
            <c:strRef>
              <c:f>'4'!$A$6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'4'!$B$6:$I$6</c:f>
              <c:numCache>
                <c:formatCode>0%</c:formatCode>
                <c:ptCount val="8"/>
                <c:pt idx="0">
                  <c:v>0.09</c:v>
                </c:pt>
                <c:pt idx="1">
                  <c:v>0.1</c:v>
                </c:pt>
                <c:pt idx="2">
                  <c:v>0.17</c:v>
                </c:pt>
                <c:pt idx="3">
                  <c:v>0.13</c:v>
                </c:pt>
                <c:pt idx="4">
                  <c:v>0.09</c:v>
                </c:pt>
                <c:pt idx="5">
                  <c:v>0.19</c:v>
                </c:pt>
                <c:pt idx="6">
                  <c:v>0.2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36-461E-BBC0-A9A0F875AB29}"/>
            </c:ext>
          </c:extLst>
        </c:ser>
        <c:ser>
          <c:idx val="4"/>
          <c:order val="4"/>
          <c:tx>
            <c:strRef>
              <c:f>'4'!$A$7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'4'!$B$7:$I$7</c:f>
              <c:numCache>
                <c:formatCode>0%</c:formatCode>
                <c:ptCount val="8"/>
                <c:pt idx="0">
                  <c:v>0.06</c:v>
                </c:pt>
                <c:pt idx="1">
                  <c:v>0.1</c:v>
                </c:pt>
                <c:pt idx="2">
                  <c:v>0.15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0.19</c:v>
                </c:pt>
                <c:pt idx="6">
                  <c:v>0.21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36-461E-BBC0-A9A0F875AB29}"/>
            </c:ext>
          </c:extLst>
        </c:ser>
        <c:ser>
          <c:idx val="5"/>
          <c:order val="5"/>
          <c:tx>
            <c:strRef>
              <c:f>'4'!$A$8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'4'!$B$2:$I$2</c:f>
              <c:strCache>
                <c:ptCount val="8"/>
                <c:pt idx="0">
                  <c:v>Научное образования </c:v>
                </c:pt>
                <c:pt idx="1">
                  <c:v>Инженерно-техническое образование</c:v>
                </c:pt>
                <c:pt idx="2">
                  <c:v>Информационные технологии</c:v>
                </c:pt>
                <c:pt idx="3">
                  <c:v>Прикладное образование </c:v>
                </c:pt>
                <c:pt idx="4">
                  <c:v>Гуманитарное образование</c:v>
                </c:pt>
                <c:pt idx="5">
                  <c:v>Эстетическое, творческое, художественное, музыкальное образование</c:v>
                </c:pt>
                <c:pt idx="6">
                  <c:v>Спортивное образование</c:v>
                </c:pt>
                <c:pt idx="7">
                  <c:v>Туризм и краеведение</c:v>
                </c:pt>
              </c:strCache>
            </c:strRef>
          </c:cat>
          <c:val>
            <c:numRef>
              <c:f>'4'!$B$8:$I$8</c:f>
              <c:numCache>
                <c:formatCode>0%</c:formatCode>
                <c:ptCount val="8"/>
                <c:pt idx="0">
                  <c:v>0.02</c:v>
                </c:pt>
                <c:pt idx="1">
                  <c:v>0.11</c:v>
                </c:pt>
                <c:pt idx="2">
                  <c:v>0.17</c:v>
                </c:pt>
                <c:pt idx="3">
                  <c:v>0.15</c:v>
                </c:pt>
                <c:pt idx="4">
                  <c:v>0.13</c:v>
                </c:pt>
                <c:pt idx="5">
                  <c:v>0.18</c:v>
                </c:pt>
                <c:pt idx="6">
                  <c:v>0.2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36-461E-BBC0-A9A0F875AB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2057647"/>
        <c:axId val="1172050575"/>
      </c:barChart>
      <c:catAx>
        <c:axId val="1172057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050575"/>
        <c:crosses val="autoZero"/>
        <c:auto val="1"/>
        <c:lblAlgn val="ctr"/>
        <c:lblOffset val="100"/>
        <c:noMultiLvlLbl val="0"/>
      </c:catAx>
      <c:valAx>
        <c:axId val="117205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057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'5'!$A$9</c:f>
              <c:strCache>
                <c:ptCount val="1"/>
                <c:pt idx="0">
                  <c:v>Средняя оценка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94E-4EFB-8631-280B868797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'5'!$B$9:$F$9</c:f>
              <c:numCache>
                <c:formatCode>General</c:formatCode>
                <c:ptCount val="5"/>
                <c:pt idx="0">
                  <c:v>3.39</c:v>
                </c:pt>
                <c:pt idx="1">
                  <c:v>3.29</c:v>
                </c:pt>
                <c:pt idx="2">
                  <c:v>3.24</c:v>
                </c:pt>
                <c:pt idx="3">
                  <c:v>3.12</c:v>
                </c:pt>
                <c:pt idx="4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C-4049-BB7D-559CEDB55C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44525151"/>
        <c:axId val="1244540127"/>
      </c:barChart>
      <c:catAx>
        <c:axId val="124452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540127"/>
        <c:crosses val="autoZero"/>
        <c:auto val="1"/>
        <c:lblAlgn val="ctr"/>
        <c:lblOffset val="100"/>
        <c:noMultiLvlLbl val="0"/>
      </c:catAx>
      <c:valAx>
        <c:axId val="1244540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525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</a:rPr>
              <a:t>Удовлетворенность дополнительным образованием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'5'!$A$3</c:f>
              <c:strCache>
                <c:ptCount val="1"/>
                <c:pt idx="0">
                  <c:v>Столицы регионов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'5'!$B$3:$F$3</c:f>
              <c:numCache>
                <c:formatCode>0.0</c:formatCode>
                <c:ptCount val="5"/>
                <c:pt idx="0">
                  <c:v>3.51</c:v>
                </c:pt>
                <c:pt idx="1">
                  <c:v>3.36</c:v>
                </c:pt>
                <c:pt idx="2">
                  <c:v>3.4350000000000001</c:v>
                </c:pt>
                <c:pt idx="3">
                  <c:v>3.04</c:v>
                </c:pt>
                <c:pt idx="4">
                  <c:v>3.085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05-4F38-997D-DF20A26980AC}"/>
            </c:ext>
          </c:extLst>
        </c:ser>
        <c:ser>
          <c:idx val="1"/>
          <c:order val="1"/>
          <c:tx>
            <c:strRef>
              <c:f>'5'!$A$4</c:f>
              <c:strCache>
                <c:ptCount val="1"/>
                <c:pt idx="0">
                  <c:v>Крупные города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'5'!$B$4:$F$4</c:f>
              <c:numCache>
                <c:formatCode>0.0</c:formatCode>
                <c:ptCount val="5"/>
                <c:pt idx="0">
                  <c:v>3.33</c:v>
                </c:pt>
                <c:pt idx="1">
                  <c:v>3.2349999999999999</c:v>
                </c:pt>
                <c:pt idx="2">
                  <c:v>3.22</c:v>
                </c:pt>
                <c:pt idx="3">
                  <c:v>3.0750000000000002</c:v>
                </c:pt>
                <c:pt idx="4">
                  <c:v>2.9550000000000001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05-4F38-997D-DF20A26980AC}"/>
            </c:ext>
          </c:extLst>
        </c:ser>
        <c:ser>
          <c:idx val="2"/>
          <c:order val="2"/>
          <c:tx>
            <c:strRef>
              <c:f>'5'!$A$5</c:f>
              <c:strCache>
                <c:ptCount val="1"/>
                <c:pt idx="0">
                  <c:v>Малые провинциальные города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'5'!$B$5:$F$5</c:f>
              <c:numCache>
                <c:formatCode>0.0</c:formatCode>
                <c:ptCount val="5"/>
                <c:pt idx="0">
                  <c:v>3.41</c:v>
                </c:pt>
                <c:pt idx="1">
                  <c:v>3.27</c:v>
                </c:pt>
                <c:pt idx="2">
                  <c:v>3.14</c:v>
                </c:pt>
                <c:pt idx="3">
                  <c:v>3.1850000000000001</c:v>
                </c:pt>
                <c:pt idx="4">
                  <c:v>3.0249999999999999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05-4F38-997D-DF20A26980AC}"/>
            </c:ext>
          </c:extLst>
        </c:ser>
        <c:ser>
          <c:idx val="3"/>
          <c:order val="3"/>
          <c:tx>
            <c:strRef>
              <c:f>'5'!$A$6</c:f>
              <c:strCache>
                <c:ptCount val="1"/>
                <c:pt idx="0">
                  <c:v>Мегаполисы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'5'!$B$6:$F$6</c:f>
              <c:numCache>
                <c:formatCode>0.0</c:formatCode>
                <c:ptCount val="5"/>
                <c:pt idx="0">
                  <c:v>3.3050000000000002</c:v>
                </c:pt>
                <c:pt idx="1">
                  <c:v>3.27</c:v>
                </c:pt>
                <c:pt idx="2">
                  <c:v>3.3</c:v>
                </c:pt>
                <c:pt idx="3">
                  <c:v>3.0049999999999999</c:v>
                </c:pt>
                <c:pt idx="4">
                  <c:v>3.02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05-4F38-997D-DF20A26980AC}"/>
            </c:ext>
          </c:extLst>
        </c:ser>
        <c:ser>
          <c:idx val="4"/>
          <c:order val="4"/>
          <c:tx>
            <c:strRef>
              <c:f>'5'!$A$7</c:f>
              <c:strCache>
                <c:ptCount val="1"/>
                <c:pt idx="0">
                  <c:v>Моногорода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'5'!$B$7:$F$7</c:f>
              <c:numCache>
                <c:formatCode>0.0</c:formatCode>
                <c:ptCount val="5"/>
                <c:pt idx="0">
                  <c:v>3.5049999999999999</c:v>
                </c:pt>
                <c:pt idx="1">
                  <c:v>3.39</c:v>
                </c:pt>
                <c:pt idx="2">
                  <c:v>3.2450000000000001</c:v>
                </c:pt>
                <c:pt idx="3">
                  <c:v>3.23</c:v>
                </c:pt>
                <c:pt idx="4">
                  <c:v>3.1150000000000002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05-4F38-997D-DF20A26980AC}"/>
            </c:ext>
          </c:extLst>
        </c:ser>
        <c:ser>
          <c:idx val="5"/>
          <c:order val="5"/>
          <c:tx>
            <c:strRef>
              <c:f>'5'!$A$8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'5'!$B$2:$F$2</c:f>
              <c:strCache>
                <c:ptCount val="5"/>
                <c:pt idx="0">
                  <c:v>Качеством образовательных результатов</c:v>
                </c:pt>
                <c:pt idx="1">
                  <c:v>Клиентоориентированность учреждений </c:v>
                </c:pt>
                <c:pt idx="2">
                  <c:v>Разнообразием образования</c:v>
                </c:pt>
                <c:pt idx="3">
                  <c:v>Доступностью дополнительного образования</c:v>
                </c:pt>
                <c:pt idx="4">
                  <c:v>Условия получения образования</c:v>
                </c:pt>
              </c:strCache>
            </c:strRef>
          </c:cat>
          <c:val>
            <c:numRef>
              <c:f>'5'!$B$8:$F$8</c:f>
              <c:numCache>
                <c:formatCode>0.0</c:formatCode>
                <c:ptCount val="5"/>
                <c:pt idx="0">
                  <c:v>3.3</c:v>
                </c:pt>
                <c:pt idx="1">
                  <c:v>3.19</c:v>
                </c:pt>
                <c:pt idx="2">
                  <c:v>3.08</c:v>
                </c:pt>
                <c:pt idx="3">
                  <c:v>3.1549999999999998</c:v>
                </c:pt>
                <c:pt idx="4">
                  <c:v>2.9550000000000001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05-4F38-997D-DF20A26980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2058479"/>
        <c:axId val="1172053903"/>
      </c:barChart>
      <c:catAx>
        <c:axId val="117205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053903"/>
        <c:crosses val="autoZero"/>
        <c:auto val="1"/>
        <c:lblAlgn val="ctr"/>
        <c:lblOffset val="100"/>
        <c:noMultiLvlLbl val="0"/>
      </c:catAx>
      <c:valAx>
        <c:axId val="1172053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05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26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8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6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3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6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0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4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691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95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0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14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94E97-65A0-4E71-9705-19472464CB91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76363-E310-42E6-BAFF-0E7CCE7CF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24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2670" y="1843921"/>
            <a:ext cx="9955896" cy="2387600"/>
          </a:xfrm>
        </p:spPr>
        <p:txBody>
          <a:bodyPr>
            <a:noAutofit/>
          </a:bodyPr>
          <a:lstStyle/>
          <a:p>
            <a:pPr algn="l"/>
            <a:r>
              <a:rPr lang="ru-RU" sz="5400" dirty="0">
                <a:latin typeface="Arial Black" panose="020B0A04020102020204" pitchFamily="34" charset="0"/>
              </a:rPr>
              <a:t>РЕЗУЛЬТАТЫ ВСЕРОССИЙСКОГО ОПРОСА СЕМЕЙ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69FB2F2-79D7-4D02-AD30-CD6A676A4885}"/>
              </a:ext>
            </a:extLst>
          </p:cNvPr>
          <p:cNvSpPr txBox="1">
            <a:spLocks/>
          </p:cNvSpPr>
          <p:nvPr/>
        </p:nvSpPr>
        <p:spPr>
          <a:xfrm>
            <a:off x="552670" y="4231521"/>
            <a:ext cx="1108666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5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4048" y="387487"/>
            <a:ext cx="10796590" cy="6034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1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. Доступность дополнительного образования.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Показатели: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натуральная доступность услуг дополнительного образования (направлен на определение наличия интересующих семей услуг дополнительного образования в месте их проживания); 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транспортная доступность услуг дополнительного образования (направлен на установление удобства при необходимости добираться до мест проведения занятий/ кружков/ мастерских и пр.);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финансовая доступность услуг дополнительного образования (направлен на установлении возможности семьи позволить оплачивать услуги дополнительного образования или связанные с получением услуг дополнительного образования иные расходы (расходные материалы, канцелярия, личный инвентарь, костюмы и пр.));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конкурентная доступность услуг дополнительного образования (направлен на определение мнения о степени открытости входа, наличия квот, наличия отбора и конкурсов, прохождения специальных процедур и предварительной оценки потенциального ученика в разных программах дополнительного образования);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</a:rPr>
              <a:t>инфраструктурная доступность услуг дополнительного образования (направлен на определение уровня обеспеченности комфортной и безопасной средой для проведения занятий в организациях дополнительного образования, есть ли необходимая инфраструктура для детей с ОВЗ).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6056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4048" y="387487"/>
            <a:ext cx="10796590" cy="5992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2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. Мотивация к получению дополнительного образования.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Показатели: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степень ориентации на высокие «формализованные» образовательные достижения (направлен на определение объёма группы родителей, ориентированных на занимаемые их детьми места на олимпиадах, конкурсах, соревнованиях);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степень ориентации на удовлетворение интересов и любопытства ребенка;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степень ориентации на социальное окружение и его формирование (направлен на определение объёма группы родителей, ориентированных на результаты дополнительного образования, связанные с социализацией, развитием социальных, коммуникационных, личностных компетенций);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степень ориентации на получения безопасного и культурного досуга (направлен на определение объёма группы родителей, рассматривающих дополнительное образование как досуг);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</a:rPr>
              <a:t>степень ориентации на получение авторских личностно-значимых результатов (направлен на определение объёма группы родителей, ориентированных на результаты дополнительного образования, связанные с разработкой самостоятельных проектов, творческих продуктов, технических продуктов, исследований, совершение учебных и предпрофессиональных проб и пр.).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922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97705" y="1385812"/>
            <a:ext cx="10796590" cy="408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3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. Запросы семей на содержание результатов дополнительного образования.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Показатели: 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предметного содержания результатов образования (предметные знания, умения, навыки);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результатов образования, направленных на повышение конкурентоспособности ребёнка (повышение шансов поступления в ВУЗ, повышения шансов успешного трудоустройства);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личностных эффектов результатов образования (самоопределение, самоактуализация, образовательные пробы);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компетентностного содержания результатов образования (развитие мышления, мягких навыков);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общеразвивающих эффектов от результатов образования (общее развитие, воспитание, эрудиция, кругозор)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19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97705" y="781383"/>
            <a:ext cx="10796590" cy="4927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4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. Запросы семей на содержание дополнительного образования.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Показатели: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научного содержания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инженерно-технического содержания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информационно-технологического содержания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прикладного содержания образования (приобретение практических полезных навыков и умений);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гуманитарного содержания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востребованность художественного, эстетического (творческого) содержания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Физкультурно-спортивного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</a:rPr>
              <a:t>Туристическо-краеведческого образования.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7647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4048" y="1149850"/>
            <a:ext cx="10796590" cy="4558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5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. Удовлетворенность дополнительным образованием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Показатели: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удовлетворенность качеством образовательных результатов;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удовлетворенность клиентоориентированностью учреждений и педагогов дополнительного образования (качество общения с родителями и ребенком, информирование об услугах и возможностях, готовность отвечать на вопросы, учитывать интересы и потребности);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удовлетворенность разнообразием образования (возможностью выбора в соответствии с интересами);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удовлетворенность доступностью образования;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a typeface="Calibri" panose="020F0502020204030204" pitchFamily="34" charset="0"/>
              </a:rPr>
              <a:t>удовлетворенность условиями получения образования (образовательная среда, инфраструктура, материально-техническое обеспечение).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821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52035" y="3198035"/>
            <a:ext cx="4097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РЕЗУЛЬТАТЫ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27017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48203" y="615434"/>
            <a:ext cx="3989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ХАРАКТЕРИСТИКА ВЫБОРКИ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2655166"/>
              </p:ext>
            </p:extLst>
          </p:nvPr>
        </p:nvGraphicFramePr>
        <p:xfrm>
          <a:off x="7386162" y="457199"/>
          <a:ext cx="3854996" cy="5556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48202" y="2611877"/>
            <a:ext cx="63608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результате было получено 371068 завершенных анкет.</a:t>
            </a:r>
          </a:p>
          <a:p>
            <a:endParaRPr lang="ru-RU" dirty="0"/>
          </a:p>
          <a:p>
            <a:r>
              <a:rPr lang="ru-RU" dirty="0"/>
              <a:t>Из них:</a:t>
            </a:r>
          </a:p>
          <a:p>
            <a:r>
              <a:rPr lang="ru-RU" dirty="0"/>
              <a:t>Получают услуги ДО </a:t>
            </a:r>
            <a:r>
              <a:rPr lang="ru-RU" b="1" dirty="0"/>
              <a:t>–</a:t>
            </a:r>
            <a:r>
              <a:rPr lang="ru-RU" dirty="0"/>
              <a:t> 237450 (63,9%)</a:t>
            </a:r>
          </a:p>
          <a:p>
            <a:r>
              <a:rPr lang="ru-RU" dirty="0"/>
              <a:t>Не получают услуги ДО </a:t>
            </a:r>
            <a:r>
              <a:rPr lang="ru-RU" b="1" dirty="0"/>
              <a:t>– </a:t>
            </a:r>
            <a:r>
              <a:rPr lang="ru-RU" dirty="0"/>
              <a:t>108580 (29,2%)</a:t>
            </a:r>
          </a:p>
          <a:p>
            <a:r>
              <a:rPr lang="ru-RU" dirty="0"/>
              <a:t>Получали услуги ДО ранее, сейчас не получают </a:t>
            </a:r>
            <a:r>
              <a:rPr lang="ru-RU" b="1" dirty="0"/>
              <a:t>– </a:t>
            </a:r>
            <a:r>
              <a:rPr lang="ru-RU" dirty="0"/>
              <a:t>25038 (6,7%)</a:t>
            </a:r>
          </a:p>
        </p:txBody>
      </p:sp>
    </p:spTree>
    <p:extLst>
      <p:ext uri="{BB962C8B-B14F-4D97-AF65-F5344CB8AC3E}">
        <p14:creationId xmlns:p14="http://schemas.microsoft.com/office/powerpoint/2010/main" val="146377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51663"/>
              </p:ext>
            </p:extLst>
          </p:nvPr>
        </p:nvGraphicFramePr>
        <p:xfrm>
          <a:off x="258417" y="228599"/>
          <a:ext cx="11678479" cy="6410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628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757816"/>
              </p:ext>
            </p:extLst>
          </p:nvPr>
        </p:nvGraphicFramePr>
        <p:xfrm>
          <a:off x="596348" y="332120"/>
          <a:ext cx="11310730" cy="6152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15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876901"/>
              </p:ext>
            </p:extLst>
          </p:nvPr>
        </p:nvGraphicFramePr>
        <p:xfrm>
          <a:off x="377687" y="357809"/>
          <a:ext cx="11589025" cy="625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875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076195"/>
              </p:ext>
            </p:extLst>
          </p:nvPr>
        </p:nvGraphicFramePr>
        <p:xfrm>
          <a:off x="428263" y="486137"/>
          <a:ext cx="11262167" cy="6146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464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6613" y="3107609"/>
            <a:ext cx="7088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СРАВНИТЕЛЬНЫЙ АНАЛИЗ ПО ТИПАМ ТЕРРИТОРИЙ</a:t>
            </a:r>
          </a:p>
        </p:txBody>
      </p:sp>
    </p:spTree>
    <p:extLst>
      <p:ext uri="{BB962C8B-B14F-4D97-AF65-F5344CB8AC3E}">
        <p14:creationId xmlns:p14="http://schemas.microsoft.com/office/powerpoint/2010/main" val="6252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3938" y="232926"/>
            <a:ext cx="9338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КРИТЕРИЙ №1. ДОСТУПНОСТЬ ДОПОЛНИТЕЛЬНОГО ОБРАЗОВАНИЯ. 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984860"/>
              </p:ext>
            </p:extLst>
          </p:nvPr>
        </p:nvGraphicFramePr>
        <p:xfrm>
          <a:off x="528581" y="1041218"/>
          <a:ext cx="10976654" cy="522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625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215193"/>
              </p:ext>
            </p:extLst>
          </p:nvPr>
        </p:nvGraphicFramePr>
        <p:xfrm>
          <a:off x="330289" y="289368"/>
          <a:ext cx="11580060" cy="631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104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9" y="207920"/>
            <a:ext cx="11241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2. МОТИВАЦИЯ К ПОЛУЧЕНИЮ ДОПОЛНИТЕЛЬНОГО ОБРАЗОВАНИЯ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437770"/>
              </p:ext>
            </p:extLst>
          </p:nvPr>
        </p:nvGraphicFramePr>
        <p:xfrm>
          <a:off x="228599" y="1046192"/>
          <a:ext cx="11461831" cy="558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05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706374"/>
              </p:ext>
            </p:extLst>
          </p:nvPr>
        </p:nvGraphicFramePr>
        <p:xfrm>
          <a:off x="162046" y="185195"/>
          <a:ext cx="11678855" cy="657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860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255955"/>
            <a:ext cx="12070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3. ЗАПРОСЫ СЕМЕЙ НА СОДЕРЖАНИЕ РЕЗУЛЬТАТОВ ДОПОЛНИТЕЛЬНОГО ОБРАЗОВАНИЯ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94698"/>
              </p:ext>
            </p:extLst>
          </p:nvPr>
        </p:nvGraphicFramePr>
        <p:xfrm>
          <a:off x="393539" y="1086952"/>
          <a:ext cx="11620983" cy="577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98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446758"/>
              </p:ext>
            </p:extLst>
          </p:nvPr>
        </p:nvGraphicFramePr>
        <p:xfrm>
          <a:off x="185195" y="138896"/>
          <a:ext cx="11759878" cy="653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230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885" y="248046"/>
            <a:ext cx="1157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4. ЗАПРОСЫ СЕМЕЙ НА СОДЕРЖАНИЕ ДОПОЛНИТЕЛЬНОГО ОБРАЗОВАНИЯ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737271"/>
              </p:ext>
            </p:extLst>
          </p:nvPr>
        </p:nvGraphicFramePr>
        <p:xfrm>
          <a:off x="307886" y="709711"/>
          <a:ext cx="11576226" cy="5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38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753977"/>
              </p:ext>
            </p:extLst>
          </p:nvPr>
        </p:nvGraphicFramePr>
        <p:xfrm>
          <a:off x="208344" y="231494"/>
          <a:ext cx="11748304" cy="6331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712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99" y="186172"/>
            <a:ext cx="13142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КРИТЕРИЙ 5. УДОВЛЕТВОРЕННОСТЬ ДОПОЛНИТЕЛЬНЫМ ОБРАЗОВАНИЕМ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23605"/>
              </p:ext>
            </p:extLst>
          </p:nvPr>
        </p:nvGraphicFramePr>
        <p:xfrm>
          <a:off x="304799" y="648182"/>
          <a:ext cx="11524528" cy="5972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18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575594"/>
              </p:ext>
            </p:extLst>
          </p:nvPr>
        </p:nvGraphicFramePr>
        <p:xfrm>
          <a:off x="266218" y="300942"/>
          <a:ext cx="11783028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70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96" y="305490"/>
            <a:ext cx="10515600" cy="300797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+mn-lt"/>
              </a:rPr>
              <a:t>ФИКСАЦИИ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596" y="1392915"/>
            <a:ext cx="11406808" cy="457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В оценке результатов ДО родители ориентируются «на себя» и на мнение ребенка, а не на объективные показатели. Родителей нужно учить «видеть» результаты дополнительного образования.</a:t>
            </a:r>
          </a:p>
          <a:p>
            <a:pPr marL="0" indent="0">
              <a:buNone/>
            </a:pPr>
            <a:r>
              <a:rPr lang="ru-RU" sz="1800" dirty="0"/>
              <a:t>Для популяризации дополнительного образования необходимо в его позиционировании делать акцент на удовлетворение интересов и потребностей ребенка.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Основываясь на среднем значении оценки показателей по критерию №1 можно представить следующий рейтинг доступности ДО по РФ:</a:t>
            </a:r>
          </a:p>
          <a:p>
            <a:r>
              <a:rPr lang="ru-RU" sz="1800" dirty="0"/>
              <a:t>1 место. Сельская местность</a:t>
            </a:r>
          </a:p>
          <a:p>
            <a:r>
              <a:rPr lang="ru-RU" sz="1800" dirty="0"/>
              <a:t>2 место. Моногорода</a:t>
            </a:r>
          </a:p>
          <a:p>
            <a:r>
              <a:rPr lang="ru-RU" sz="1800" dirty="0"/>
              <a:t>3 место. Малые провинциальные города</a:t>
            </a:r>
          </a:p>
          <a:p>
            <a:r>
              <a:rPr lang="ru-RU" sz="1800" dirty="0"/>
              <a:t>4 место. Столицы регионов</a:t>
            </a:r>
          </a:p>
          <a:p>
            <a:r>
              <a:rPr lang="ru-RU" sz="1800" dirty="0"/>
              <a:t>5 место. Крупные города</a:t>
            </a:r>
          </a:p>
          <a:p>
            <a:r>
              <a:rPr lang="ru-RU" sz="1800" dirty="0"/>
              <a:t>6 место. Мегаполисы</a:t>
            </a:r>
          </a:p>
          <a:p>
            <a:pPr marL="0" indent="0">
              <a:buNone/>
            </a:pPr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0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202098" y="911225"/>
            <a:ext cx="11656821" cy="6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Для популяризации дополнительного образования необходимо в его позиционировании делать акцент на удовлетворение интересов и потребностей ребенка.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endParaRPr sz="1800" dirty="0"/>
          </a:p>
          <a:p>
            <a:pPr marL="3429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При разработке программ дополнительного образования необходимо закладывать механизмы индивидуализации (индивидуальные образовательные маршруты, позволяющие получить авторский продукт/результат).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endParaRPr sz="1800" dirty="0"/>
          </a:p>
          <a:p>
            <a:pPr marL="3429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Запросы семей на содержание дополнительного образования соответствуют актуальным трендам. При разработке программ ДО важно учитывать их актуальность в современном социально-экономическом контексте. 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endParaRPr sz="1800" dirty="0"/>
          </a:p>
          <a:p>
            <a:pPr marL="3429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Нет выраженных тенденций в запросах семей на содержание ДО в конкретных типах территорий, но при этом есть различный уровень инфраструктурной оснащенности и общей вариативности возможных форматов. Поэтому проектирование программ ДО должно проводиться на стыке конкретных образовательных запросов на конкретной территории и ее общей оснащенностью для реализации тех или иных направлений. 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endParaRPr sz="1800" dirty="0"/>
          </a:p>
          <a:p>
            <a:pPr marL="3429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Важно проводить территориальный мониторинг образовательных запросов семей.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endParaRPr sz="1800" dirty="0"/>
          </a:p>
          <a:p>
            <a:pPr marL="342900" lvl="0" indent="-342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 dirty="0"/>
              <a:t>В сельской местности более трети детей не получают услуги ДО. </a:t>
            </a:r>
            <a:endParaRPr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202096" y="305490"/>
            <a:ext cx="10515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1">
                <a:latin typeface="Calibri"/>
                <a:ea typeface="Calibri"/>
                <a:cs typeface="Calibri"/>
                <a:sym typeface="Calibri"/>
              </a:rPr>
              <a:t>ФИКСАЦИИ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891</Words>
  <Application>Microsoft Office PowerPoint</Application>
  <PresentationFormat>Широкоэкранный</PresentationFormat>
  <Paragraphs>86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Symbol</vt:lpstr>
      <vt:lpstr>Times New Roman</vt:lpstr>
      <vt:lpstr>Тема Office</vt:lpstr>
      <vt:lpstr>РЕЗУЛЬТАТЫ ВСЕРОССИЙСКОГО ОПРОСА СЕМЕЙ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ФИКСАЦИИ</vt:lpstr>
      <vt:lpstr>ФИКСАЦИИ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ВСЕРОССИЙСКОГО ОПРОСА СЕМЕЙ</dc:title>
  <cp:lastModifiedBy>RePack by Diakov</cp:lastModifiedBy>
  <cp:revision>6</cp:revision>
  <dcterms:modified xsi:type="dcterms:W3CDTF">2019-12-10T08:36:05Z</dcterms:modified>
</cp:coreProperties>
</file>